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15"/>
  </p:notesMasterIdLst>
  <p:handoutMasterIdLst>
    <p:handoutMasterId r:id="rId16"/>
  </p:handoutMasterIdLst>
  <p:sldIdLst>
    <p:sldId id="273" r:id="rId2"/>
    <p:sldId id="320" r:id="rId3"/>
    <p:sldId id="318" r:id="rId4"/>
    <p:sldId id="306" r:id="rId5"/>
    <p:sldId id="307" r:id="rId6"/>
    <p:sldId id="309" r:id="rId7"/>
    <p:sldId id="310" r:id="rId8"/>
    <p:sldId id="311" r:id="rId9"/>
    <p:sldId id="319" r:id="rId10"/>
    <p:sldId id="312" r:id="rId11"/>
    <p:sldId id="314" r:id="rId12"/>
    <p:sldId id="315" r:id="rId13"/>
    <p:sldId id="316" r:id="rId14"/>
  </p:sldIdLst>
  <p:sldSz cx="9144000" cy="6858000" type="screen4x3"/>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 " initials="MSOffice" lastIdx="1" clrIdx="0"/>
</p:cmAuthorLst>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700" autoAdjust="0"/>
  </p:normalViewPr>
  <p:slideViewPr>
    <p:cSldViewPr>
      <p:cViewPr varScale="1">
        <p:scale>
          <a:sx n="75" d="100"/>
          <a:sy n="75" d="100"/>
        </p:scale>
        <p:origin x="-101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6" d="100"/>
          <a:sy n="86" d="100"/>
        </p:scale>
        <p:origin x="-3126" y="-72"/>
      </p:cViewPr>
      <p:guideLst>
        <p:guide orient="horz" pos="3128"/>
        <p:guide pos="2142"/>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6347" cy="496491"/>
          </a:xfrm>
          <a:prstGeom prst="rect">
            <a:avLst/>
          </a:prstGeom>
        </p:spPr>
        <p:txBody>
          <a:bodyPr vert="horz" lIns="91431" tIns="45715" rIns="91431" bIns="45715" rtlCol="0"/>
          <a:lstStyle>
            <a:lvl1pPr algn="l">
              <a:defRPr sz="1200"/>
            </a:lvl1pPr>
          </a:lstStyle>
          <a:p>
            <a:endParaRPr lang="en-US"/>
          </a:p>
        </p:txBody>
      </p:sp>
      <p:sp>
        <p:nvSpPr>
          <p:cNvPr id="3" name="Date Placeholder 2"/>
          <p:cNvSpPr>
            <a:spLocks noGrp="1"/>
          </p:cNvSpPr>
          <p:nvPr>
            <p:ph type="dt" sz="quarter" idx="1"/>
          </p:nvPr>
        </p:nvSpPr>
        <p:spPr>
          <a:xfrm>
            <a:off x="3851343" y="1"/>
            <a:ext cx="2946347" cy="496491"/>
          </a:xfrm>
          <a:prstGeom prst="rect">
            <a:avLst/>
          </a:prstGeom>
        </p:spPr>
        <p:txBody>
          <a:bodyPr vert="horz" lIns="91431" tIns="45715" rIns="91431" bIns="45715" rtlCol="0"/>
          <a:lstStyle>
            <a:lvl1pPr algn="r">
              <a:defRPr sz="1200"/>
            </a:lvl1pPr>
          </a:lstStyle>
          <a:p>
            <a:fld id="{33FBDF43-DC4B-4509-AE74-F211BDF39CDF}" type="datetimeFigureOut">
              <a:rPr lang="en-US" smtClean="0"/>
              <a:pPr/>
              <a:t>11/5/2014</a:t>
            </a:fld>
            <a:endParaRPr lang="en-US"/>
          </a:p>
        </p:txBody>
      </p:sp>
      <p:sp>
        <p:nvSpPr>
          <p:cNvPr id="4" name="Footer Placeholder 3"/>
          <p:cNvSpPr>
            <a:spLocks noGrp="1"/>
          </p:cNvSpPr>
          <p:nvPr>
            <p:ph type="ftr" sz="quarter" idx="2"/>
          </p:nvPr>
        </p:nvSpPr>
        <p:spPr>
          <a:xfrm>
            <a:off x="1" y="9431600"/>
            <a:ext cx="2946347" cy="496491"/>
          </a:xfrm>
          <a:prstGeom prst="rect">
            <a:avLst/>
          </a:prstGeom>
        </p:spPr>
        <p:txBody>
          <a:bodyPr vert="horz" lIns="91431" tIns="45715" rIns="91431"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3851343" y="9431600"/>
            <a:ext cx="2946347" cy="496491"/>
          </a:xfrm>
          <a:prstGeom prst="rect">
            <a:avLst/>
          </a:prstGeom>
        </p:spPr>
        <p:txBody>
          <a:bodyPr vert="horz" lIns="91431" tIns="45715" rIns="91431" bIns="45715" rtlCol="0" anchor="b"/>
          <a:lstStyle>
            <a:lvl1pPr algn="r">
              <a:defRPr sz="1200"/>
            </a:lvl1pPr>
          </a:lstStyle>
          <a:p>
            <a:fld id="{20B4DD5F-3010-4CBC-8172-99431BE4A3C1}" type="slidenum">
              <a:rPr lang="en-US" smtClean="0"/>
              <a:pPr/>
              <a:t>‹N°›</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6347" cy="496491"/>
          </a:xfrm>
          <a:prstGeom prst="rect">
            <a:avLst/>
          </a:prstGeom>
        </p:spPr>
        <p:txBody>
          <a:bodyPr vert="horz" lIns="91431" tIns="45715" rIns="91431" bIns="45715" rtlCol="0"/>
          <a:lstStyle>
            <a:lvl1pPr algn="l">
              <a:defRPr sz="1200"/>
            </a:lvl1pPr>
          </a:lstStyle>
          <a:p>
            <a:endParaRPr lang="en-US"/>
          </a:p>
        </p:txBody>
      </p:sp>
      <p:sp>
        <p:nvSpPr>
          <p:cNvPr id="3" name="Date Placeholder 2"/>
          <p:cNvSpPr>
            <a:spLocks noGrp="1"/>
          </p:cNvSpPr>
          <p:nvPr>
            <p:ph type="dt" idx="1"/>
          </p:nvPr>
        </p:nvSpPr>
        <p:spPr>
          <a:xfrm>
            <a:off x="3851343" y="1"/>
            <a:ext cx="2946347" cy="496491"/>
          </a:xfrm>
          <a:prstGeom prst="rect">
            <a:avLst/>
          </a:prstGeom>
        </p:spPr>
        <p:txBody>
          <a:bodyPr vert="horz" lIns="91431" tIns="45715" rIns="91431" bIns="45715" rtlCol="0"/>
          <a:lstStyle>
            <a:lvl1pPr algn="r">
              <a:defRPr sz="1200"/>
            </a:lvl1pPr>
          </a:lstStyle>
          <a:p>
            <a:fld id="{5EF74F04-8D5A-41A5-9E88-31E7415E8723}" type="datetimeFigureOut">
              <a:rPr lang="en-US" smtClean="0"/>
              <a:pPr/>
              <a:t>11/5/2014</a:t>
            </a:fld>
            <a:endParaRPr lang="en-US"/>
          </a:p>
        </p:txBody>
      </p:sp>
      <p:sp>
        <p:nvSpPr>
          <p:cNvPr id="4" name="Slide Image Placeholder 3"/>
          <p:cNvSpPr>
            <a:spLocks noGrp="1" noRot="1" noChangeAspect="1"/>
          </p:cNvSpPr>
          <p:nvPr>
            <p:ph type="sldImg" idx="2"/>
          </p:nvPr>
        </p:nvSpPr>
        <p:spPr>
          <a:xfrm>
            <a:off x="917575" y="744538"/>
            <a:ext cx="4964113" cy="3724275"/>
          </a:xfrm>
          <a:prstGeom prst="rect">
            <a:avLst/>
          </a:prstGeom>
          <a:noFill/>
          <a:ln w="12700">
            <a:solidFill>
              <a:prstClr val="black"/>
            </a:solidFill>
          </a:ln>
        </p:spPr>
        <p:txBody>
          <a:bodyPr vert="horz" lIns="91431" tIns="45715" rIns="91431" bIns="45715" rtlCol="0" anchor="ctr"/>
          <a:lstStyle/>
          <a:p>
            <a:endParaRPr lang="en-US"/>
          </a:p>
        </p:txBody>
      </p:sp>
      <p:sp>
        <p:nvSpPr>
          <p:cNvPr id="5" name="Notes Placeholder 4"/>
          <p:cNvSpPr>
            <a:spLocks noGrp="1"/>
          </p:cNvSpPr>
          <p:nvPr>
            <p:ph type="body" sz="quarter" idx="3"/>
          </p:nvPr>
        </p:nvSpPr>
        <p:spPr>
          <a:xfrm>
            <a:off x="679927" y="4716662"/>
            <a:ext cx="5439410" cy="4468416"/>
          </a:xfrm>
          <a:prstGeom prst="rect">
            <a:avLst/>
          </a:prstGeom>
        </p:spPr>
        <p:txBody>
          <a:bodyPr vert="horz" lIns="91431" tIns="45715" rIns="91431" bIns="4571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9431600"/>
            <a:ext cx="2946347" cy="496491"/>
          </a:xfrm>
          <a:prstGeom prst="rect">
            <a:avLst/>
          </a:prstGeom>
        </p:spPr>
        <p:txBody>
          <a:bodyPr vert="horz" lIns="91431" tIns="45715" rIns="91431" bIns="45715" rtlCol="0" anchor="b"/>
          <a:lstStyle>
            <a:lvl1pPr algn="l">
              <a:defRPr sz="1200"/>
            </a:lvl1pPr>
          </a:lstStyle>
          <a:p>
            <a:endParaRPr lang="en-US"/>
          </a:p>
        </p:txBody>
      </p:sp>
      <p:sp>
        <p:nvSpPr>
          <p:cNvPr id="7" name="Slide Number Placeholder 6"/>
          <p:cNvSpPr>
            <a:spLocks noGrp="1"/>
          </p:cNvSpPr>
          <p:nvPr>
            <p:ph type="sldNum" sz="quarter" idx="5"/>
          </p:nvPr>
        </p:nvSpPr>
        <p:spPr>
          <a:xfrm>
            <a:off x="3851343" y="9431600"/>
            <a:ext cx="2946347" cy="496491"/>
          </a:xfrm>
          <a:prstGeom prst="rect">
            <a:avLst/>
          </a:prstGeom>
        </p:spPr>
        <p:txBody>
          <a:bodyPr vert="horz" lIns="91431" tIns="45715" rIns="91431" bIns="45715" rtlCol="0" anchor="b"/>
          <a:lstStyle>
            <a:lvl1pPr algn="r">
              <a:defRPr sz="1200"/>
            </a:lvl1pPr>
          </a:lstStyle>
          <a:p>
            <a:fld id="{2A455A82-0D48-4E20-8718-0245729D0EDB}" type="slidenum">
              <a:rPr lang="en-US" smtClean="0"/>
              <a:pPr/>
              <a:t>‹N°›</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ous-titr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p:txBody>
          <a:bodyPr/>
          <a:lstStyle/>
          <a:p>
            <a:fld id="{7E0A2B52-EE96-4135-BFD6-E6416841C3D9}" type="datetimeFigureOut">
              <a:rPr lang="en-US" smtClean="0"/>
              <a:pPr/>
              <a:t>11/5/2014</a:t>
            </a:fld>
            <a:endParaRPr lang="en-US"/>
          </a:p>
        </p:txBody>
      </p:sp>
      <p:sp>
        <p:nvSpPr>
          <p:cNvPr id="17" name="Espace réservé du pied de page 16"/>
          <p:cNvSpPr>
            <a:spLocks noGrp="1"/>
          </p:cNvSpPr>
          <p:nvPr>
            <p:ph type="ftr" sz="quarter" idx="11"/>
          </p:nvPr>
        </p:nvSpPr>
        <p:spPr/>
        <p:txBody>
          <a:bodyPr/>
          <a:lstStyle/>
          <a:p>
            <a:endParaRPr lang="en-US"/>
          </a:p>
        </p:txBody>
      </p:sp>
      <p:sp>
        <p:nvSpPr>
          <p:cNvPr id="7" name="Connecteur droit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Ellips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Ellips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Espace réservé du numéro de diapositive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886AD4FE-E2FE-491A-B4E6-E2D35BA0FEDA}" type="slidenum">
              <a:rPr lang="en-US" smtClean="0"/>
              <a:pPr/>
              <a:t>‹N°›</a:t>
            </a:fld>
            <a:endParaRPr lang="en-US"/>
          </a:p>
        </p:txBody>
      </p:sp>
      <p:sp>
        <p:nvSpPr>
          <p:cNvPr id="8" name="Titr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fr-FR" smtClean="0"/>
              <a:t>Cliquez pour modifier le style du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chemeClr val="accent3">
                    <a:shade val="75000"/>
                  </a:schemeClr>
                </a:solidFill>
              </a:defRPr>
            </a:lvl1p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7E0A2B52-EE96-4135-BFD6-E6416841C3D9}" type="datetimeFigureOut">
              <a:rPr lang="en-US" smtClean="0"/>
              <a:pPr/>
              <a:t>11/5/2014</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a:xfrm>
            <a:off x="4361688" y="1026372"/>
            <a:ext cx="457200" cy="441325"/>
          </a:xfrm>
        </p:spPr>
        <p:txBody>
          <a:bodyPr/>
          <a:lstStyle/>
          <a:p>
            <a:fld id="{886AD4FE-E2FE-491A-B4E6-E2D35BA0FEDA}" type="slidenum">
              <a:rPr lang="en-US" smtClean="0"/>
              <a:pPr/>
              <a:t>‹N°›</a:t>
            </a:fld>
            <a:endParaRPr lang="en-US"/>
          </a:p>
        </p:txBody>
      </p:sp>
      <p:sp>
        <p:nvSpPr>
          <p:cNvPr id="8" name="Espace réservé du contenu 7"/>
          <p:cNvSpPr>
            <a:spLocks noGrp="1"/>
          </p:cNvSpPr>
          <p:nvPr>
            <p:ph sz="quarter" idx="1"/>
          </p:nvPr>
        </p:nvSpPr>
        <p:spPr>
          <a:xfrm>
            <a:off x="301752" y="1527048"/>
            <a:ext cx="850392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Espace réservé du texte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Espace réservé du pied de page 4"/>
          <p:cNvSpPr>
            <a:spLocks noGrp="1"/>
          </p:cNvSpPr>
          <p:nvPr>
            <p:ph type="ftr" sz="quarter" idx="11"/>
          </p:nvPr>
        </p:nvSpPr>
        <p:spPr/>
        <p:txBody>
          <a:bodyPr/>
          <a:lstStyle/>
          <a:p>
            <a:endParaRPr lang="en-US"/>
          </a:p>
        </p:txBody>
      </p:sp>
      <p:sp>
        <p:nvSpPr>
          <p:cNvPr id="4" name="Espace réservé de la date 3"/>
          <p:cNvSpPr>
            <a:spLocks noGrp="1"/>
          </p:cNvSpPr>
          <p:nvPr>
            <p:ph type="dt" sz="half" idx="10"/>
          </p:nvPr>
        </p:nvSpPr>
        <p:spPr/>
        <p:txBody>
          <a:bodyPr/>
          <a:lstStyle/>
          <a:p>
            <a:fld id="{7E0A2B52-EE96-4135-BFD6-E6416841C3D9}" type="datetimeFigureOut">
              <a:rPr lang="en-US" smtClean="0"/>
              <a:pPr/>
              <a:t>11/5/2014</a:t>
            </a:fld>
            <a:endParaRPr lang="en-US"/>
          </a:p>
        </p:txBody>
      </p:sp>
      <p:sp>
        <p:nvSpPr>
          <p:cNvPr id="8" name="Connecteur droit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llips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886AD4FE-E2FE-491A-B4E6-E2D35BA0FEDA}" type="slidenum">
              <a:rPr lang="en-US" smtClean="0"/>
              <a:pPr/>
              <a:t>‹N°›</a:t>
            </a:fld>
            <a:endParaRPr lang="en-US"/>
          </a:p>
        </p:txBody>
      </p:sp>
      <p:sp>
        <p:nvSpPr>
          <p:cNvPr id="2" name="Titr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fr-FR" smtClean="0"/>
              <a:t>Cliquez pour modifier le style du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301752" y="228600"/>
            <a:ext cx="8534400" cy="758952"/>
          </a:xfrm>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a:xfrm>
            <a:off x="5791200" y="6409944"/>
            <a:ext cx="3044952" cy="365760"/>
          </a:xfrm>
        </p:spPr>
        <p:txBody>
          <a:bodyPr/>
          <a:lstStyle/>
          <a:p>
            <a:fld id="{7E0A2B52-EE96-4135-BFD6-E6416841C3D9}" type="datetimeFigureOut">
              <a:rPr lang="en-US" smtClean="0"/>
              <a:pPr/>
              <a:t>11/5/2014</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886AD4FE-E2FE-491A-B4E6-E2D35BA0FEDA}" type="slidenum">
              <a:rPr lang="en-US" smtClean="0"/>
              <a:pPr/>
              <a:t>‹N°›</a:t>
            </a:fld>
            <a:endParaRPr lang="en-US"/>
          </a:p>
        </p:txBody>
      </p:sp>
      <p:sp>
        <p:nvSpPr>
          <p:cNvPr id="8" name="Connecteur droit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Espace réservé du contenu 9"/>
          <p:cNvSpPr>
            <a:spLocks noGrp="1"/>
          </p:cNvSpPr>
          <p:nvPr>
            <p:ph sz="half" idx="1"/>
          </p:nvPr>
        </p:nvSpPr>
        <p:spPr>
          <a:xfrm>
            <a:off x="301752" y="1371600"/>
            <a:ext cx="4038600" cy="4681728"/>
          </a:xfrm>
        </p:spPr>
        <p:txBody>
          <a:bodyPr/>
          <a:lstStyle>
            <a:lvl1pPr>
              <a:defRPr sz="2500"/>
            </a:lvl1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2" name="Espace réservé du contenu 11"/>
          <p:cNvSpPr>
            <a:spLocks noGrp="1"/>
          </p:cNvSpPr>
          <p:nvPr>
            <p:ph sz="half" idx="2"/>
          </p:nvPr>
        </p:nvSpPr>
        <p:spPr>
          <a:xfrm>
            <a:off x="4800600" y="1371600"/>
            <a:ext cx="4038600" cy="4681728"/>
          </a:xfrm>
        </p:spPr>
        <p:txBody>
          <a:bodyPr/>
          <a:lstStyle>
            <a:lvl1pPr>
              <a:defRPr sz="2500"/>
            </a:lvl1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bg>
      <p:bgRef idx="1001">
        <a:schemeClr val="bg2"/>
      </p:bgRef>
    </p:bg>
    <p:spTree>
      <p:nvGrpSpPr>
        <p:cNvPr id="1" name=""/>
        <p:cNvGrpSpPr/>
        <p:nvPr/>
      </p:nvGrpSpPr>
      <p:grpSpPr>
        <a:xfrm>
          <a:off x="0" y="0"/>
          <a:ext cx="0" cy="0"/>
          <a:chOff x="0" y="0"/>
          <a:chExt cx="0" cy="0"/>
        </a:xfrm>
      </p:grpSpPr>
      <p:sp>
        <p:nvSpPr>
          <p:cNvPr id="10" name="Connecteur droit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Espace réservé du texte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fld id="{7E0A2B52-EE96-4135-BFD6-E6416841C3D9}" type="datetimeFigureOut">
              <a:rPr lang="en-US" smtClean="0"/>
              <a:pPr/>
              <a:t>11/5/2014</a:t>
            </a:fld>
            <a:endParaRPr lang="en-US"/>
          </a:p>
        </p:txBody>
      </p:sp>
      <p:sp>
        <p:nvSpPr>
          <p:cNvPr id="8" name="Espace réservé du pied de page 7"/>
          <p:cNvSpPr>
            <a:spLocks noGrp="1"/>
          </p:cNvSpPr>
          <p:nvPr>
            <p:ph type="ftr" sz="quarter" idx="11"/>
          </p:nvPr>
        </p:nvSpPr>
        <p:spPr>
          <a:xfrm>
            <a:off x="304800" y="6409944"/>
            <a:ext cx="3581400" cy="365760"/>
          </a:xfrm>
        </p:spPr>
        <p:txBody>
          <a:bodyPr/>
          <a:lstStyle/>
          <a:p>
            <a:endParaRPr lang="en-US"/>
          </a:p>
        </p:txBody>
      </p:sp>
      <p:sp>
        <p:nvSpPr>
          <p:cNvPr id="15" name="Connecteur droit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Espace réservé du contenu 23"/>
          <p:cNvSpPr>
            <a:spLocks noGrp="1"/>
          </p:cNvSpPr>
          <p:nvPr>
            <p:ph sz="quarter" idx="2"/>
          </p:nvPr>
        </p:nvSpPr>
        <p:spPr>
          <a:xfrm>
            <a:off x="301752" y="2471383"/>
            <a:ext cx="4041648" cy="3818404"/>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6" name="Espace réservé du contenu 25"/>
          <p:cNvSpPr>
            <a:spLocks noGrp="1"/>
          </p:cNvSpPr>
          <p:nvPr>
            <p:ph sz="quarter" idx="4"/>
          </p:nvPr>
        </p:nvSpPr>
        <p:spPr>
          <a:xfrm>
            <a:off x="4800600" y="2471383"/>
            <a:ext cx="4038600" cy="3822192"/>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5" name="Ellips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Ellips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Espace réservé du numéro de diapositive 8"/>
          <p:cNvSpPr>
            <a:spLocks noGrp="1"/>
          </p:cNvSpPr>
          <p:nvPr>
            <p:ph type="sldNum" sz="quarter" idx="12"/>
          </p:nvPr>
        </p:nvSpPr>
        <p:spPr>
          <a:xfrm>
            <a:off x="4343400" y="1042416"/>
            <a:ext cx="457200" cy="441325"/>
          </a:xfrm>
        </p:spPr>
        <p:txBody>
          <a:bodyPr/>
          <a:lstStyle>
            <a:lvl1pPr algn="ctr">
              <a:defRPr/>
            </a:lvl1pPr>
          </a:lstStyle>
          <a:p>
            <a:fld id="{886AD4FE-E2FE-491A-B4E6-E2D35BA0FEDA}" type="slidenum">
              <a:rPr lang="en-US" smtClean="0"/>
              <a:pPr/>
              <a:t>‹N°›</a:t>
            </a:fld>
            <a:endParaRPr lang="en-US"/>
          </a:p>
        </p:txBody>
      </p:sp>
      <p:sp>
        <p:nvSpPr>
          <p:cNvPr id="23" name="Titre 22"/>
          <p:cNvSpPr>
            <a:spLocks noGrp="1"/>
          </p:cNvSpPr>
          <p:nvPr>
            <p:ph type="title"/>
          </p:nvPr>
        </p:nvSpPr>
        <p:spPr/>
        <p:txBody>
          <a:bodyPr rtlCol="0" anchor="b" anchorCtr="0"/>
          <a:lstStyle/>
          <a:p>
            <a:r>
              <a:rPr kumimoji="0" lang="fr-FR" smtClean="0"/>
              <a:t>Cliquez pour modifier le style du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7E0A2B52-EE96-4135-BFD6-E6416841C3D9}" type="datetimeFigureOut">
              <a:rPr lang="en-US" smtClean="0"/>
              <a:pPr/>
              <a:t>11/5/2014</a:t>
            </a:fld>
            <a:endParaRPr lang="en-US"/>
          </a:p>
        </p:txBody>
      </p:sp>
      <p:sp>
        <p:nvSpPr>
          <p:cNvPr id="4" name="Espace réservé du pied de page 3"/>
          <p:cNvSpPr>
            <a:spLocks noGrp="1"/>
          </p:cNvSpPr>
          <p:nvPr>
            <p:ph type="ftr" sz="quarter" idx="11"/>
          </p:nvPr>
        </p:nvSpPr>
        <p:spPr/>
        <p:txBody>
          <a:bodyPr/>
          <a:lstStyle/>
          <a:p>
            <a:endParaRPr lang="en-US"/>
          </a:p>
        </p:txBody>
      </p:sp>
      <p:sp>
        <p:nvSpPr>
          <p:cNvPr id="5" name="Espace réservé du numéro de diapositive 4"/>
          <p:cNvSpPr>
            <a:spLocks noGrp="1"/>
          </p:cNvSpPr>
          <p:nvPr>
            <p:ph type="sldNum" sz="quarter" idx="12"/>
          </p:nvPr>
        </p:nvSpPr>
        <p:spPr>
          <a:xfrm>
            <a:off x="4343400" y="1036020"/>
            <a:ext cx="457200" cy="441325"/>
          </a:xfrm>
        </p:spPr>
        <p:txBody>
          <a:bodyPr/>
          <a:lstStyle/>
          <a:p>
            <a:fld id="{886AD4FE-E2FE-491A-B4E6-E2D35BA0FEDA}"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Espace réservé de la date 1"/>
          <p:cNvSpPr>
            <a:spLocks noGrp="1"/>
          </p:cNvSpPr>
          <p:nvPr>
            <p:ph type="dt" sz="half" idx="10"/>
          </p:nvPr>
        </p:nvSpPr>
        <p:spPr/>
        <p:txBody>
          <a:bodyPr/>
          <a:lstStyle/>
          <a:p>
            <a:fld id="{7E0A2B52-EE96-4135-BFD6-E6416841C3D9}" type="datetimeFigureOut">
              <a:rPr lang="en-US" smtClean="0"/>
              <a:pPr/>
              <a:t>11/5/2014</a:t>
            </a:fld>
            <a:endParaRPr lang="en-US"/>
          </a:p>
        </p:txBody>
      </p:sp>
      <p:sp>
        <p:nvSpPr>
          <p:cNvPr id="3" name="Espace réservé du pied de page 2"/>
          <p:cNvSpPr>
            <a:spLocks noGrp="1"/>
          </p:cNvSpPr>
          <p:nvPr>
            <p:ph type="ftr" sz="quarter" idx="11"/>
          </p:nvPr>
        </p:nvSpPr>
        <p:spPr/>
        <p:txBody>
          <a:bodyPr/>
          <a:lstStyle/>
          <a:p>
            <a:endParaRPr lang="en-US"/>
          </a:p>
        </p:txBody>
      </p:sp>
      <p:sp>
        <p:nvSpPr>
          <p:cNvPr id="4" name="Espace réservé du numéro de diapositive 3"/>
          <p:cNvSpPr>
            <a:spLocks noGrp="1"/>
          </p:cNvSpPr>
          <p:nvPr>
            <p:ph type="sldNum" sz="quarter" idx="12"/>
          </p:nvPr>
        </p:nvSpPr>
        <p:spPr>
          <a:xfrm>
            <a:off x="4267200" y="6324600"/>
            <a:ext cx="609600" cy="441324"/>
          </a:xfrm>
        </p:spPr>
        <p:txBody>
          <a:bodyPr/>
          <a:lstStyle>
            <a:lvl1pPr>
              <a:defRPr>
                <a:solidFill>
                  <a:srgbClr val="FFFFFF"/>
                </a:solidFill>
              </a:defRPr>
            </a:lvl1pPr>
          </a:lstStyle>
          <a:p>
            <a:fld id="{886AD4FE-E2FE-491A-B4E6-E2D35BA0FEDA}"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Connecteur droit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Espace réservé du contenu 19"/>
          <p:cNvSpPr>
            <a:spLocks noGrp="1"/>
          </p:cNvSpPr>
          <p:nvPr>
            <p:ph sz="quarter" idx="1"/>
          </p:nvPr>
        </p:nvSpPr>
        <p:spPr>
          <a:xfrm>
            <a:off x="3124200" y="685800"/>
            <a:ext cx="5638800" cy="54102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0" name="Ellips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Ellips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Espace réservé du numéro de diapositive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886AD4FE-E2FE-491A-B4E6-E2D35BA0FEDA}" type="slidenum">
              <a:rPr lang="en-US" smtClean="0"/>
              <a:pPr/>
              <a:t>‹N°›</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Espace réservé de la date 4"/>
          <p:cNvSpPr>
            <a:spLocks noGrp="1"/>
          </p:cNvSpPr>
          <p:nvPr>
            <p:ph type="dt" sz="half" idx="10"/>
          </p:nvPr>
        </p:nvSpPr>
        <p:spPr/>
        <p:txBody>
          <a:bodyPr/>
          <a:lstStyle/>
          <a:p>
            <a:fld id="{7E0A2B52-EE96-4135-BFD6-E6416841C3D9}" type="datetimeFigureOut">
              <a:rPr lang="en-US" smtClean="0"/>
              <a:pPr/>
              <a:t>11/5/2014</a:t>
            </a:fld>
            <a:endParaRPr lang="en-US"/>
          </a:p>
        </p:txBody>
      </p:sp>
      <p:sp>
        <p:nvSpPr>
          <p:cNvPr id="6" name="Espace réservé du pied de page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1" name="Connecteur droit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Ellips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Ellips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Espace réservé du numéro de diapositive 6"/>
          <p:cNvSpPr>
            <a:spLocks noGrp="1"/>
          </p:cNvSpPr>
          <p:nvPr>
            <p:ph type="sldNum" sz="quarter" idx="12"/>
          </p:nvPr>
        </p:nvSpPr>
        <p:spPr>
          <a:xfrm>
            <a:off x="1371600" y="312738"/>
            <a:ext cx="457200" cy="441325"/>
          </a:xfrm>
        </p:spPr>
        <p:txBody>
          <a:bodyPr/>
          <a:lstStyle/>
          <a:p>
            <a:fld id="{886AD4FE-E2FE-491A-B4E6-E2D35BA0FEDA}" type="slidenum">
              <a:rPr lang="en-US" smtClean="0"/>
              <a:pPr/>
              <a:t>‹N°›</a:t>
            </a:fld>
            <a:endParaRPr lang="en-US"/>
          </a:p>
        </p:txBody>
      </p:sp>
      <p:sp>
        <p:nvSpPr>
          <p:cNvPr id="2" name="Titr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3000375" y="609600"/>
            <a:ext cx="5867400" cy="4267200"/>
          </a:xfrm>
        </p:spPr>
        <p:txBody>
          <a:bodyPr/>
          <a:lstStyle>
            <a:lvl1pPr marL="0" indent="0">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Espace réservé de la date 4"/>
          <p:cNvSpPr>
            <a:spLocks noGrp="1"/>
          </p:cNvSpPr>
          <p:nvPr>
            <p:ph type="dt" sz="half" idx="10"/>
          </p:nvPr>
        </p:nvSpPr>
        <p:spPr>
          <a:xfrm>
            <a:off x="5788152" y="6404984"/>
            <a:ext cx="3044952" cy="365760"/>
          </a:xfrm>
        </p:spPr>
        <p:txBody>
          <a:bodyPr/>
          <a:lstStyle/>
          <a:p>
            <a:fld id="{7E0A2B52-EE96-4135-BFD6-E6416841C3D9}" type="datetimeFigureOut">
              <a:rPr lang="en-US" smtClean="0"/>
              <a:pPr/>
              <a:t>11/5/2014</a:t>
            </a:fld>
            <a:endParaRPr lang="en-US"/>
          </a:p>
        </p:txBody>
      </p:sp>
      <p:sp>
        <p:nvSpPr>
          <p:cNvPr id="6" name="Espace réservé du pied de page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7E0A2B52-EE96-4135-BFD6-E6416841C3D9}" type="datetimeFigureOut">
              <a:rPr lang="en-US" smtClean="0"/>
              <a:pPr/>
              <a:t>11/5/2014</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886AD4FE-E2FE-491A-B4E6-E2D35BA0FEDA}" type="slidenum">
              <a:rPr lang="en-US" smtClean="0"/>
              <a:pPr/>
              <a:t>‹N°›</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Connecteur droit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Ellips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a:off x="6915912" y="3009901"/>
            <a:ext cx="457200" cy="441325"/>
          </a:xfrm>
        </p:spPr>
        <p:txBody>
          <a:bodyPr/>
          <a:lstStyle/>
          <a:p>
            <a:fld id="{886AD4FE-E2FE-491A-B4E6-E2D35BA0FEDA}" type="slidenum">
              <a:rPr lang="en-US" smtClean="0"/>
              <a:pPr/>
              <a:t>‹N°›</a:t>
            </a:fld>
            <a:endParaRPr lang="en-US"/>
          </a:p>
        </p:txBody>
      </p:sp>
      <p:sp>
        <p:nvSpPr>
          <p:cNvPr id="3" name="Espace réservé du texte vertical 2"/>
          <p:cNvSpPr>
            <a:spLocks noGrp="1"/>
          </p:cNvSpPr>
          <p:nvPr>
            <p:ph type="body" orient="vert" idx="1"/>
          </p:nvPr>
        </p:nvSpPr>
        <p:spPr>
          <a:xfrm>
            <a:off x="304800" y="304800"/>
            <a:ext cx="6553200" cy="5821366"/>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7E0A2B52-EE96-4135-BFD6-E6416841C3D9}" type="datetimeFigureOut">
              <a:rPr lang="en-US" smtClean="0"/>
              <a:pPr/>
              <a:t>11/5/2014</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2" name="Titre vertical 1"/>
          <p:cNvSpPr>
            <a:spLocks noGrp="1"/>
          </p:cNvSpPr>
          <p:nvPr>
            <p:ph type="title" orient="vert"/>
          </p:nvPr>
        </p:nvSpPr>
        <p:spPr>
          <a:xfrm>
            <a:off x="7391400" y="304801"/>
            <a:ext cx="1447800" cy="5851525"/>
          </a:xfrm>
        </p:spPr>
        <p:txBody>
          <a:bodyPr vert="eaVert"/>
          <a:lstStyle/>
          <a:p>
            <a:r>
              <a:rPr kumimoji="0" lang="fr-FR" smtClean="0"/>
              <a:t>Cliquez pour modifier le style du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Espace réservé de la date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7E0A2B52-EE96-4135-BFD6-E6416841C3D9}" type="datetimeFigureOut">
              <a:rPr lang="en-US" smtClean="0"/>
              <a:pPr/>
              <a:t>11/5/2014</a:t>
            </a:fld>
            <a:endParaRPr lang="en-US"/>
          </a:p>
        </p:txBody>
      </p:sp>
      <p:sp>
        <p:nvSpPr>
          <p:cNvPr id="3" name="Espace réservé du pied de page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Connecteur droit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Ellips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Ellips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Espace réservé du numéro de diapositive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886AD4FE-E2FE-491A-B4E6-E2D35BA0FEDA}" type="slidenum">
              <a:rPr lang="en-US" smtClean="0"/>
              <a:pPr/>
              <a:t>‹N°›</a:t>
            </a:fld>
            <a:endParaRPr lang="en-US"/>
          </a:p>
        </p:txBody>
      </p:sp>
      <p:sp>
        <p:nvSpPr>
          <p:cNvPr id="22" name="Espace réservé du titre 21"/>
          <p:cNvSpPr>
            <a:spLocks noGrp="1"/>
          </p:cNvSpPr>
          <p:nvPr>
            <p:ph type="title"/>
          </p:nvPr>
        </p:nvSpPr>
        <p:spPr>
          <a:xfrm>
            <a:off x="301752" y="228600"/>
            <a:ext cx="8534400" cy="758952"/>
          </a:xfrm>
          <a:prstGeom prst="rect">
            <a:avLst/>
          </a:prstGeom>
        </p:spPr>
        <p:txBody>
          <a:bodyPr vert="horz" anchor="b">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55776" y="980728"/>
            <a:ext cx="5500726" cy="2862322"/>
          </a:xfrm>
          <a:prstGeom prst="rect">
            <a:avLst/>
          </a:prstGeom>
          <a:noFill/>
        </p:spPr>
        <p:txBody>
          <a:bodyPr wrap="square" rtlCol="0">
            <a:spAutoFit/>
          </a:bodyPr>
          <a:lstStyle/>
          <a:p>
            <a:pPr algn="ctr"/>
            <a:r>
              <a:rPr lang="en-US" sz="3600" b="1" dirty="0" smtClean="0"/>
              <a:t>Agriculture et </a:t>
            </a:r>
            <a:r>
              <a:rPr lang="en-US" sz="3600" b="1" dirty="0" err="1" smtClean="0"/>
              <a:t>pauvreté</a:t>
            </a:r>
            <a:r>
              <a:rPr lang="en-US" sz="3600" b="1" dirty="0" smtClean="0"/>
              <a:t> en Europe </a:t>
            </a:r>
            <a:r>
              <a:rPr lang="en-US" sz="3600" b="1" dirty="0" err="1" smtClean="0"/>
              <a:t>centrale</a:t>
            </a:r>
            <a:r>
              <a:rPr lang="en-US" sz="3600" b="1" dirty="0" smtClean="0"/>
              <a:t> : un </a:t>
            </a:r>
            <a:r>
              <a:rPr lang="en-US" sz="3600" b="1" dirty="0" err="1" smtClean="0"/>
              <a:t>anachronisme</a:t>
            </a:r>
            <a:r>
              <a:rPr lang="en-US" sz="3600" b="1" dirty="0" smtClean="0"/>
              <a:t> </a:t>
            </a:r>
            <a:r>
              <a:rPr lang="en-US" sz="3600" b="1" dirty="0" err="1" smtClean="0"/>
              <a:t>dans</a:t>
            </a:r>
            <a:r>
              <a:rPr lang="en-US" sz="3600" b="1" dirty="0" smtClean="0"/>
              <a:t> </a:t>
            </a:r>
            <a:r>
              <a:rPr lang="en-US" sz="3600" b="1" dirty="0" err="1" smtClean="0"/>
              <a:t>l’Union</a:t>
            </a:r>
            <a:r>
              <a:rPr lang="en-US" sz="3600" b="1" dirty="0" smtClean="0"/>
              <a:t> </a:t>
            </a:r>
            <a:r>
              <a:rPr lang="en-US" sz="3600" b="1" dirty="0" err="1" smtClean="0"/>
              <a:t>Europeènne</a:t>
            </a:r>
            <a:r>
              <a:rPr lang="en-US" sz="3600" b="1" dirty="0" smtClean="0"/>
              <a:t>?</a:t>
            </a:r>
            <a:endParaRPr lang="en-US" sz="3600" b="1" dirty="0"/>
          </a:p>
        </p:txBody>
      </p:sp>
      <p:sp>
        <p:nvSpPr>
          <p:cNvPr id="9" name="TextBox 8"/>
          <p:cNvSpPr txBox="1"/>
          <p:nvPr/>
        </p:nvSpPr>
        <p:spPr>
          <a:xfrm>
            <a:off x="2627784" y="4293096"/>
            <a:ext cx="5857916" cy="1323439"/>
          </a:xfrm>
          <a:prstGeom prst="rect">
            <a:avLst/>
          </a:prstGeom>
          <a:noFill/>
        </p:spPr>
        <p:txBody>
          <a:bodyPr wrap="square" rtlCol="0">
            <a:spAutoFit/>
          </a:bodyPr>
          <a:lstStyle/>
          <a:p>
            <a:pPr algn="ctr"/>
            <a:r>
              <a:rPr lang="fr-FR" sz="1600" dirty="0" smtClean="0"/>
              <a:t>Pascal Chevalier</a:t>
            </a:r>
          </a:p>
          <a:p>
            <a:pPr algn="ctr"/>
            <a:r>
              <a:rPr lang="fr-FR" sz="1600" dirty="0" smtClean="0"/>
              <a:t>Professeur</a:t>
            </a:r>
          </a:p>
          <a:p>
            <a:pPr algn="ctr"/>
            <a:r>
              <a:rPr lang="fr-FR" sz="1600" dirty="0" smtClean="0"/>
              <a:t>UMR 5281 ART-</a:t>
            </a:r>
            <a:r>
              <a:rPr lang="fr-FR" sz="1600" dirty="0" err="1" smtClean="0"/>
              <a:t>Dev</a:t>
            </a:r>
            <a:endParaRPr lang="fr-FR" sz="1600" dirty="0" smtClean="0"/>
          </a:p>
          <a:p>
            <a:pPr algn="ctr"/>
            <a:r>
              <a:rPr lang="fr-FR" sz="1600" dirty="0" smtClean="0"/>
              <a:t>Département de Géographie et Aménagement</a:t>
            </a:r>
          </a:p>
          <a:p>
            <a:pPr algn="ctr"/>
            <a:r>
              <a:rPr lang="fr-FR" sz="1600" dirty="0" smtClean="0"/>
              <a:t>Université Paul Valéry, MONTPELLIER</a:t>
            </a:r>
            <a:endParaRPr lang="en-US" sz="1600" dirty="0"/>
          </a:p>
        </p:txBody>
      </p:sp>
      <p:pic>
        <p:nvPicPr>
          <p:cNvPr id="13" name="Image 12" descr="PICT0099.JPG"/>
          <p:cNvPicPr>
            <a:picLocks noChangeAspect="1"/>
          </p:cNvPicPr>
          <p:nvPr/>
        </p:nvPicPr>
        <p:blipFill>
          <a:blip r:embed="rId2" cstate="print"/>
          <a:stretch>
            <a:fillRect/>
          </a:stretch>
        </p:blipFill>
        <p:spPr>
          <a:xfrm>
            <a:off x="192021" y="4769768"/>
            <a:ext cx="2051720" cy="1538790"/>
          </a:xfrm>
          <a:prstGeom prst="rect">
            <a:avLst/>
          </a:prstGeom>
        </p:spPr>
      </p:pic>
      <p:pic>
        <p:nvPicPr>
          <p:cNvPr id="15" name="Image 14" descr="PICT0032.JPG"/>
          <p:cNvPicPr>
            <a:picLocks noChangeAspect="1"/>
          </p:cNvPicPr>
          <p:nvPr/>
        </p:nvPicPr>
        <p:blipFill>
          <a:blip r:embed="rId3" cstate="print"/>
          <a:stretch>
            <a:fillRect/>
          </a:stretch>
        </p:blipFill>
        <p:spPr>
          <a:xfrm>
            <a:off x="192021" y="1745432"/>
            <a:ext cx="2075723" cy="1556792"/>
          </a:xfrm>
          <a:prstGeom prst="rect">
            <a:avLst/>
          </a:prstGeom>
        </p:spPr>
      </p:pic>
      <p:pic>
        <p:nvPicPr>
          <p:cNvPr id="16" name="Image 15" descr="PICT0166.JPG"/>
          <p:cNvPicPr>
            <a:picLocks noChangeAspect="1"/>
          </p:cNvPicPr>
          <p:nvPr/>
        </p:nvPicPr>
        <p:blipFill>
          <a:blip r:embed="rId4" cstate="print"/>
          <a:stretch>
            <a:fillRect/>
          </a:stretch>
        </p:blipFill>
        <p:spPr>
          <a:xfrm>
            <a:off x="192021" y="188640"/>
            <a:ext cx="2075723" cy="1556792"/>
          </a:xfrm>
          <a:prstGeom prst="rect">
            <a:avLst/>
          </a:prstGeom>
        </p:spPr>
      </p:pic>
      <p:pic>
        <p:nvPicPr>
          <p:cNvPr id="17" name="Image 16" descr="PICT0147.JPG"/>
          <p:cNvPicPr>
            <a:picLocks noChangeAspect="1"/>
          </p:cNvPicPr>
          <p:nvPr/>
        </p:nvPicPr>
        <p:blipFill>
          <a:blip r:embed="rId5" cstate="print"/>
          <a:stretch>
            <a:fillRect/>
          </a:stretch>
        </p:blipFill>
        <p:spPr>
          <a:xfrm>
            <a:off x="192021" y="3257600"/>
            <a:ext cx="2051720" cy="153879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3608" y="1124744"/>
            <a:ext cx="7138493" cy="2308324"/>
          </a:xfrm>
          <a:prstGeom prst="rect">
            <a:avLst/>
          </a:prstGeom>
        </p:spPr>
        <p:txBody>
          <a:bodyPr wrap="square">
            <a:spAutoFit/>
          </a:bodyPr>
          <a:lstStyle/>
          <a:p>
            <a:pPr lvl="0">
              <a:spcBef>
                <a:spcPct val="0"/>
              </a:spcBef>
              <a:defRPr/>
            </a:pPr>
            <a:r>
              <a:rPr lang="fr-FR" dirty="0" smtClean="0"/>
              <a:t>1 - Une pauvreté rurale inscrite dans l’histoire</a:t>
            </a:r>
          </a:p>
          <a:p>
            <a:pPr lvl="0">
              <a:spcBef>
                <a:spcPct val="0"/>
              </a:spcBef>
              <a:defRPr/>
            </a:pPr>
            <a:endParaRPr lang="fr-FR" dirty="0" smtClean="0"/>
          </a:p>
          <a:p>
            <a:pPr lvl="0">
              <a:spcBef>
                <a:spcPct val="0"/>
              </a:spcBef>
              <a:defRPr/>
            </a:pPr>
            <a:r>
              <a:rPr lang="fr-FR" dirty="0" smtClean="0"/>
              <a:t>2 – Une réalité de la « paysannerie centre européenne » qui subsiste</a:t>
            </a:r>
          </a:p>
          <a:p>
            <a:pPr lvl="0">
              <a:spcBef>
                <a:spcPct val="0"/>
              </a:spcBef>
              <a:defRPr/>
            </a:pPr>
            <a:endParaRPr lang="fr-FR" dirty="0" smtClean="0"/>
          </a:p>
          <a:p>
            <a:pPr lvl="0">
              <a:spcBef>
                <a:spcPct val="0"/>
              </a:spcBef>
              <a:defRPr/>
            </a:pPr>
            <a:r>
              <a:rPr lang="fr-FR" dirty="0" smtClean="0"/>
              <a:t>3 - Des causes multiples du maintien de l’agriculture semi-vivrière</a:t>
            </a:r>
          </a:p>
          <a:p>
            <a:pPr lvl="0">
              <a:spcBef>
                <a:spcPct val="0"/>
              </a:spcBef>
              <a:defRPr/>
            </a:pPr>
            <a:endParaRPr lang="fr-FR" dirty="0" smtClean="0"/>
          </a:p>
          <a:p>
            <a:pPr lvl="0">
              <a:spcBef>
                <a:spcPct val="0"/>
              </a:spcBef>
              <a:defRPr/>
            </a:pPr>
            <a:r>
              <a:rPr lang="fr-FR" dirty="0" smtClean="0"/>
              <a:t>4 – Conclusion : quelles perspectives?</a:t>
            </a:r>
          </a:p>
          <a:p>
            <a:pPr lvl="0">
              <a:spcBef>
                <a:spcPct val="0"/>
              </a:spcBef>
              <a:defRPr/>
            </a:pPr>
            <a:r>
              <a:rPr lang="fr-FR" dirty="0" smtClean="0"/>
              <a:t> </a:t>
            </a:r>
          </a:p>
        </p:txBody>
      </p:sp>
      <p:pic>
        <p:nvPicPr>
          <p:cNvPr id="3" name="Picture 2" descr="C:\Users\pascal\Documents\Pascal\projet MTA\mission pecs 2014\photos2014\IMG_0461.JPG"/>
          <p:cNvPicPr>
            <a:picLocks noChangeAspect="1" noChangeArrowheads="1"/>
          </p:cNvPicPr>
          <p:nvPr/>
        </p:nvPicPr>
        <p:blipFill>
          <a:blip r:embed="rId2" cstate="print"/>
          <a:srcRect/>
          <a:stretch>
            <a:fillRect/>
          </a:stretch>
        </p:blipFill>
        <p:spPr bwMode="auto">
          <a:xfrm>
            <a:off x="179512" y="4365104"/>
            <a:ext cx="2313778" cy="2016224"/>
          </a:xfrm>
          <a:prstGeom prst="rect">
            <a:avLst/>
          </a:prstGeom>
          <a:noFill/>
        </p:spPr>
      </p:pic>
      <p:pic>
        <p:nvPicPr>
          <p:cNvPr id="4" name="Image 3" descr="S7302054.JPG"/>
          <p:cNvPicPr>
            <a:picLocks noChangeAspect="1"/>
          </p:cNvPicPr>
          <p:nvPr/>
        </p:nvPicPr>
        <p:blipFill>
          <a:blip r:embed="rId3" cstate="print"/>
          <a:stretch>
            <a:fillRect/>
          </a:stretch>
        </p:blipFill>
        <p:spPr>
          <a:xfrm>
            <a:off x="2483768" y="4365104"/>
            <a:ext cx="2304256" cy="1998222"/>
          </a:xfrm>
          <a:prstGeom prst="rect">
            <a:avLst/>
          </a:prstGeom>
        </p:spPr>
      </p:pic>
      <p:pic>
        <p:nvPicPr>
          <p:cNvPr id="5" name="Image 4" descr="PICT0024.JPG"/>
          <p:cNvPicPr>
            <a:picLocks noChangeAspect="1"/>
          </p:cNvPicPr>
          <p:nvPr/>
        </p:nvPicPr>
        <p:blipFill>
          <a:blip r:embed="rId4" cstate="print"/>
          <a:stretch>
            <a:fillRect/>
          </a:stretch>
        </p:blipFill>
        <p:spPr>
          <a:xfrm>
            <a:off x="4788024" y="4365104"/>
            <a:ext cx="2592288" cy="2016224"/>
          </a:xfrm>
          <a:prstGeom prst="rect">
            <a:avLst/>
          </a:prstGeom>
        </p:spPr>
      </p:pic>
      <p:pic>
        <p:nvPicPr>
          <p:cNvPr id="1026" name="Picture 2" descr="C:\Users\pascal\Documents\Pascal\programme GILIBERT + erasmus vilnius\lituanie2014\P6182357.JPG"/>
          <p:cNvPicPr>
            <a:picLocks noChangeAspect="1" noChangeArrowheads="1"/>
          </p:cNvPicPr>
          <p:nvPr/>
        </p:nvPicPr>
        <p:blipFill>
          <a:blip r:embed="rId5" cstate="print"/>
          <a:srcRect/>
          <a:stretch>
            <a:fillRect/>
          </a:stretch>
        </p:blipFill>
        <p:spPr bwMode="auto">
          <a:xfrm>
            <a:off x="6300192" y="4365104"/>
            <a:ext cx="2651787" cy="198884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483768" y="1196752"/>
            <a:ext cx="6408712" cy="5232202"/>
          </a:xfrm>
          <a:prstGeom prst="rect">
            <a:avLst/>
          </a:prstGeom>
          <a:noFill/>
        </p:spPr>
        <p:txBody>
          <a:bodyPr wrap="square" rtlCol="0">
            <a:spAutoFit/>
          </a:bodyPr>
          <a:lstStyle/>
          <a:p>
            <a:endParaRPr lang="en-US" sz="3600" b="1" dirty="0" smtClean="0"/>
          </a:p>
          <a:p>
            <a:pPr>
              <a:buFontTx/>
              <a:buChar char="-"/>
            </a:pPr>
            <a:r>
              <a:rPr lang="en-US" sz="2800" dirty="0" smtClean="0"/>
              <a:t>La </a:t>
            </a:r>
            <a:r>
              <a:rPr lang="en-US" sz="2800" dirty="0" err="1" smtClean="0"/>
              <a:t>collectivisation</a:t>
            </a:r>
            <a:endParaRPr lang="en-US" sz="2800" dirty="0" smtClean="0"/>
          </a:p>
          <a:p>
            <a:endParaRPr lang="en-US" sz="2800" dirty="0" smtClean="0"/>
          </a:p>
          <a:p>
            <a:pPr>
              <a:buFontTx/>
              <a:buChar char="-"/>
            </a:pPr>
            <a:r>
              <a:rPr lang="en-US" sz="2800" dirty="0" smtClean="0"/>
              <a:t>La </a:t>
            </a:r>
            <a:r>
              <a:rPr lang="en-US" sz="2800" dirty="0" err="1" smtClean="0"/>
              <a:t>décollectivisation</a:t>
            </a:r>
            <a:endParaRPr lang="en-US" sz="2800" dirty="0" smtClean="0"/>
          </a:p>
          <a:p>
            <a:endParaRPr lang="en-US" sz="2800" dirty="0" smtClean="0"/>
          </a:p>
          <a:p>
            <a:pPr>
              <a:buFontTx/>
              <a:buChar char="-"/>
            </a:pPr>
            <a:r>
              <a:rPr lang="en-US" sz="2800" dirty="0" smtClean="0"/>
              <a:t>La transition </a:t>
            </a:r>
            <a:r>
              <a:rPr lang="en-US" sz="2800" dirty="0" err="1" smtClean="0"/>
              <a:t>économique</a:t>
            </a:r>
            <a:endParaRPr lang="en-US" sz="2800" dirty="0" smtClean="0"/>
          </a:p>
          <a:p>
            <a:endParaRPr lang="en-US" sz="2800" dirty="0" smtClean="0"/>
          </a:p>
          <a:p>
            <a:pPr>
              <a:buFontTx/>
              <a:buChar char="-"/>
            </a:pPr>
            <a:r>
              <a:rPr lang="en-US" sz="2800" dirty="0" smtClean="0"/>
              <a:t>La </a:t>
            </a:r>
            <a:r>
              <a:rPr lang="en-US" sz="2800" dirty="0" err="1" smtClean="0"/>
              <a:t>pré</a:t>
            </a:r>
            <a:r>
              <a:rPr lang="en-US" sz="2800" dirty="0" smtClean="0"/>
              <a:t> </a:t>
            </a:r>
            <a:r>
              <a:rPr lang="en-US" sz="2800" dirty="0" err="1" smtClean="0"/>
              <a:t>adhésion</a:t>
            </a:r>
            <a:r>
              <a:rPr lang="en-US" sz="2800" dirty="0" smtClean="0"/>
              <a:t> (</a:t>
            </a:r>
            <a:r>
              <a:rPr lang="en-US" sz="2800" dirty="0" err="1" smtClean="0"/>
              <a:t>programmes</a:t>
            </a:r>
            <a:r>
              <a:rPr lang="en-US" sz="2800" dirty="0" smtClean="0"/>
              <a:t> SAPARD et PHARE) </a:t>
            </a:r>
          </a:p>
          <a:p>
            <a:endParaRPr lang="en-US" sz="2800" dirty="0" smtClean="0"/>
          </a:p>
          <a:p>
            <a:pPr>
              <a:buFontTx/>
              <a:buChar char="-"/>
            </a:pPr>
            <a:r>
              <a:rPr lang="en-US" sz="2800" dirty="0" err="1" smtClean="0"/>
              <a:t>L’intégration</a:t>
            </a:r>
            <a:r>
              <a:rPr lang="en-US" sz="2800" dirty="0" smtClean="0"/>
              <a:t> </a:t>
            </a:r>
            <a:r>
              <a:rPr lang="en-US" sz="2800" dirty="0" err="1" smtClean="0"/>
              <a:t>européenne</a:t>
            </a:r>
            <a:endParaRPr lang="en-US" sz="2800" dirty="0" smtClean="0"/>
          </a:p>
          <a:p>
            <a:pPr lvl="1">
              <a:buFontTx/>
              <a:buChar char="-"/>
            </a:pPr>
            <a:endParaRPr lang="en-US" dirty="0"/>
          </a:p>
        </p:txBody>
      </p:sp>
      <p:pic>
        <p:nvPicPr>
          <p:cNvPr id="13" name="Image 12" descr="PICT0099.JPG"/>
          <p:cNvPicPr>
            <a:picLocks noChangeAspect="1"/>
          </p:cNvPicPr>
          <p:nvPr/>
        </p:nvPicPr>
        <p:blipFill>
          <a:blip r:embed="rId2" cstate="print"/>
          <a:stretch>
            <a:fillRect/>
          </a:stretch>
        </p:blipFill>
        <p:spPr>
          <a:xfrm>
            <a:off x="192021" y="4769768"/>
            <a:ext cx="2051720" cy="1538790"/>
          </a:xfrm>
          <a:prstGeom prst="rect">
            <a:avLst/>
          </a:prstGeom>
        </p:spPr>
      </p:pic>
      <p:pic>
        <p:nvPicPr>
          <p:cNvPr id="15" name="Image 14" descr="PICT0032.JPG"/>
          <p:cNvPicPr>
            <a:picLocks noChangeAspect="1"/>
          </p:cNvPicPr>
          <p:nvPr/>
        </p:nvPicPr>
        <p:blipFill>
          <a:blip r:embed="rId3" cstate="print"/>
          <a:stretch>
            <a:fillRect/>
          </a:stretch>
        </p:blipFill>
        <p:spPr>
          <a:xfrm>
            <a:off x="192021" y="1745432"/>
            <a:ext cx="2075723" cy="1556792"/>
          </a:xfrm>
          <a:prstGeom prst="rect">
            <a:avLst/>
          </a:prstGeom>
        </p:spPr>
      </p:pic>
      <p:pic>
        <p:nvPicPr>
          <p:cNvPr id="17" name="Image 16" descr="PICT0147.JPG"/>
          <p:cNvPicPr>
            <a:picLocks noChangeAspect="1"/>
          </p:cNvPicPr>
          <p:nvPr/>
        </p:nvPicPr>
        <p:blipFill>
          <a:blip r:embed="rId4" cstate="print"/>
          <a:stretch>
            <a:fillRect/>
          </a:stretch>
        </p:blipFill>
        <p:spPr>
          <a:xfrm>
            <a:off x="192021" y="3257600"/>
            <a:ext cx="2051720" cy="1538790"/>
          </a:xfrm>
          <a:prstGeom prst="rect">
            <a:avLst/>
          </a:prstGeom>
        </p:spPr>
      </p:pic>
      <p:sp>
        <p:nvSpPr>
          <p:cNvPr id="8" name="Titre 1"/>
          <p:cNvSpPr txBox="1">
            <a:spLocks/>
          </p:cNvSpPr>
          <p:nvPr/>
        </p:nvSpPr>
        <p:spPr>
          <a:xfrm>
            <a:off x="323528" y="404664"/>
            <a:ext cx="8534400" cy="758952"/>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3300" b="0" i="0" u="none" strike="noStrike" kern="1200" cap="none" spc="0" normalizeH="0" baseline="0" noProof="0" dirty="0" smtClean="0">
                <a:ln>
                  <a:noFill/>
                </a:ln>
                <a:solidFill>
                  <a:schemeClr val="accent3">
                    <a:shade val="75000"/>
                  </a:schemeClr>
                </a:solidFill>
                <a:effectLst/>
                <a:uLnTx/>
                <a:uFillTx/>
                <a:latin typeface="+mj-lt"/>
                <a:ea typeface="+mj-ea"/>
                <a:cs typeface="+mj-cs"/>
              </a:rPr>
              <a:t>Une pauvreté inscrite dans l’histoire</a:t>
            </a:r>
            <a:r>
              <a:rPr kumimoji="0" lang="fr-FR" sz="3300" b="0" i="0" u="none" strike="noStrike" kern="1200" cap="none" spc="0" normalizeH="0" noProof="0" dirty="0" smtClean="0">
                <a:ln>
                  <a:noFill/>
                </a:ln>
                <a:solidFill>
                  <a:schemeClr val="accent3">
                    <a:shade val="75000"/>
                  </a:schemeClr>
                </a:solidFill>
                <a:effectLst/>
                <a:uLnTx/>
                <a:uFillTx/>
                <a:latin typeface="+mj-lt"/>
                <a:ea typeface="+mj-ea"/>
                <a:cs typeface="+mj-cs"/>
              </a:rPr>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404664"/>
            <a:ext cx="8534400" cy="758952"/>
          </a:xfrm>
        </p:spPr>
        <p:txBody>
          <a:bodyPr>
            <a:normAutofit fontScale="90000"/>
          </a:bodyPr>
          <a:lstStyle/>
          <a:p>
            <a:r>
              <a:rPr lang="fr-FR" dirty="0" smtClean="0"/>
              <a:t>Une réalité de la « paysannerie centre européenne »</a:t>
            </a:r>
            <a:endParaRPr lang="fr-FR" dirty="0"/>
          </a:p>
        </p:txBody>
      </p:sp>
      <p:sp>
        <p:nvSpPr>
          <p:cNvPr id="3" name="Espace réservé du contenu 2"/>
          <p:cNvSpPr>
            <a:spLocks noGrp="1"/>
          </p:cNvSpPr>
          <p:nvPr>
            <p:ph sz="quarter" idx="1"/>
          </p:nvPr>
        </p:nvSpPr>
        <p:spPr>
          <a:xfrm>
            <a:off x="467544" y="1484784"/>
            <a:ext cx="8676456" cy="4709160"/>
          </a:xfrm>
        </p:spPr>
        <p:txBody>
          <a:bodyPr>
            <a:normAutofit/>
          </a:bodyPr>
          <a:lstStyle/>
          <a:p>
            <a:pPr>
              <a:buNone/>
            </a:pPr>
            <a:endParaRPr lang="fr-FR" sz="2000" dirty="0" smtClean="0"/>
          </a:p>
          <a:p>
            <a:pPr>
              <a:buFontTx/>
              <a:buChar char="-"/>
            </a:pPr>
            <a:r>
              <a:rPr lang="fr-FR" sz="2000" dirty="0" smtClean="0"/>
              <a:t>Des campagnes agricoles (plus de 70% des agriculteurs européens)….</a:t>
            </a:r>
          </a:p>
          <a:p>
            <a:pPr>
              <a:buNone/>
            </a:pPr>
            <a:endParaRPr lang="fr-FR" sz="2000" dirty="0" smtClean="0"/>
          </a:p>
          <a:p>
            <a:pPr>
              <a:buFontTx/>
              <a:buChar char="-"/>
            </a:pPr>
            <a:r>
              <a:rPr lang="fr-FR" sz="2000" dirty="0" smtClean="0"/>
              <a:t>…. mais des niveaux de production faibles (moins de 15% du PIB agricole européen) </a:t>
            </a:r>
          </a:p>
          <a:p>
            <a:pPr>
              <a:buNone/>
            </a:pPr>
            <a:endParaRPr lang="fr-FR" sz="2000" dirty="0" smtClean="0"/>
          </a:p>
          <a:p>
            <a:pPr>
              <a:buNone/>
            </a:pPr>
            <a:r>
              <a:rPr lang="fr-FR" sz="2000" dirty="0" smtClean="0"/>
              <a:t>- Des exploitations de moins 3 ha. qui dominent</a:t>
            </a:r>
          </a:p>
          <a:p>
            <a:endParaRPr lang="fr-FR" sz="2000" dirty="0"/>
          </a:p>
        </p:txBody>
      </p:sp>
      <p:pic>
        <p:nvPicPr>
          <p:cNvPr id="4" name="Picture 2" descr="C:\Users\pascal\Documents\Pascal\projet MTA\mission pecs 2014\photos2014\IMG_0461.JPG"/>
          <p:cNvPicPr>
            <a:picLocks noChangeAspect="1" noChangeArrowheads="1"/>
          </p:cNvPicPr>
          <p:nvPr/>
        </p:nvPicPr>
        <p:blipFill>
          <a:blip r:embed="rId2" cstate="print"/>
          <a:srcRect/>
          <a:stretch>
            <a:fillRect/>
          </a:stretch>
        </p:blipFill>
        <p:spPr bwMode="auto">
          <a:xfrm>
            <a:off x="179512" y="4365104"/>
            <a:ext cx="2313778" cy="2016224"/>
          </a:xfrm>
          <a:prstGeom prst="rect">
            <a:avLst/>
          </a:prstGeom>
          <a:noFill/>
        </p:spPr>
      </p:pic>
      <p:pic>
        <p:nvPicPr>
          <p:cNvPr id="5" name="Image 4" descr="S7302054.JPG"/>
          <p:cNvPicPr>
            <a:picLocks noChangeAspect="1"/>
          </p:cNvPicPr>
          <p:nvPr/>
        </p:nvPicPr>
        <p:blipFill>
          <a:blip r:embed="rId3" cstate="print"/>
          <a:stretch>
            <a:fillRect/>
          </a:stretch>
        </p:blipFill>
        <p:spPr>
          <a:xfrm>
            <a:off x="2483768" y="4365104"/>
            <a:ext cx="2304256" cy="1998222"/>
          </a:xfrm>
          <a:prstGeom prst="rect">
            <a:avLst/>
          </a:prstGeom>
        </p:spPr>
      </p:pic>
      <p:pic>
        <p:nvPicPr>
          <p:cNvPr id="6" name="Image 5" descr="PICT0024.JPG"/>
          <p:cNvPicPr>
            <a:picLocks noChangeAspect="1"/>
          </p:cNvPicPr>
          <p:nvPr/>
        </p:nvPicPr>
        <p:blipFill>
          <a:blip r:embed="rId4" cstate="print"/>
          <a:stretch>
            <a:fillRect/>
          </a:stretch>
        </p:blipFill>
        <p:spPr>
          <a:xfrm>
            <a:off x="4788024" y="4365104"/>
            <a:ext cx="2592288" cy="2016224"/>
          </a:xfrm>
          <a:prstGeom prst="rect">
            <a:avLst/>
          </a:prstGeom>
        </p:spPr>
      </p:pic>
      <p:pic>
        <p:nvPicPr>
          <p:cNvPr id="7" name="Picture 2" descr="C:\Users\pascal\Documents\Pascal\programme GILIBERT + erasmus vilnius\lituanie2014\P6182357.JPG"/>
          <p:cNvPicPr>
            <a:picLocks noChangeAspect="1" noChangeArrowheads="1"/>
          </p:cNvPicPr>
          <p:nvPr/>
        </p:nvPicPr>
        <p:blipFill>
          <a:blip r:embed="rId5" cstate="print"/>
          <a:srcRect/>
          <a:stretch>
            <a:fillRect/>
          </a:stretch>
        </p:blipFill>
        <p:spPr bwMode="auto">
          <a:xfrm>
            <a:off x="6300192" y="4365104"/>
            <a:ext cx="2651787" cy="198884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carte 1charge d'actif agricole.bmp"/>
          <p:cNvPicPr>
            <a:picLocks noGrp="1" noChangeAspect="1"/>
          </p:cNvPicPr>
          <p:nvPr>
            <p:ph sz="quarter" idx="1"/>
          </p:nvPr>
        </p:nvPicPr>
        <p:blipFill>
          <a:blip r:embed="rId2" cstate="print"/>
          <a:stretch>
            <a:fillRect/>
          </a:stretch>
        </p:blipFill>
        <p:spPr>
          <a:xfrm>
            <a:off x="467544" y="260648"/>
            <a:ext cx="4655825" cy="6434433"/>
          </a:xfrm>
        </p:spPr>
      </p:pic>
      <p:pic>
        <p:nvPicPr>
          <p:cNvPr id="5" name="Image 4" descr="PICT0119.JPG"/>
          <p:cNvPicPr>
            <a:picLocks noChangeAspect="1"/>
          </p:cNvPicPr>
          <p:nvPr/>
        </p:nvPicPr>
        <p:blipFill>
          <a:blip r:embed="rId3" cstate="print"/>
          <a:stretch>
            <a:fillRect/>
          </a:stretch>
        </p:blipFill>
        <p:spPr>
          <a:xfrm>
            <a:off x="5796136" y="404664"/>
            <a:ext cx="2679762" cy="3573016"/>
          </a:xfrm>
          <a:prstGeom prst="rect">
            <a:avLst/>
          </a:prstGeom>
        </p:spPr>
      </p:pic>
      <p:pic>
        <p:nvPicPr>
          <p:cNvPr id="6" name="Image 5" descr="PICT0024.JPG"/>
          <p:cNvPicPr>
            <a:picLocks noChangeAspect="1"/>
          </p:cNvPicPr>
          <p:nvPr/>
        </p:nvPicPr>
        <p:blipFill>
          <a:blip r:embed="rId4" cstate="print"/>
          <a:stretch>
            <a:fillRect/>
          </a:stretch>
        </p:blipFill>
        <p:spPr>
          <a:xfrm>
            <a:off x="5796136" y="4149080"/>
            <a:ext cx="2592288" cy="194421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251520" y="404664"/>
            <a:ext cx="8534400" cy="758952"/>
          </a:xfrm>
        </p:spPr>
        <p:txBody>
          <a:bodyPr>
            <a:normAutofit fontScale="90000"/>
          </a:bodyPr>
          <a:lstStyle/>
          <a:p>
            <a:r>
              <a:rPr lang="fr-FR" dirty="0" smtClean="0"/>
              <a:t>Une réalité de la « paysannerie centre européenne »</a:t>
            </a:r>
            <a:endParaRPr lang="fr-FR" dirty="0"/>
          </a:p>
        </p:txBody>
      </p:sp>
      <p:sp>
        <p:nvSpPr>
          <p:cNvPr id="3" name="Espace réservé du contenu 2"/>
          <p:cNvSpPr>
            <a:spLocks noGrp="1"/>
          </p:cNvSpPr>
          <p:nvPr>
            <p:ph sz="quarter" idx="1"/>
          </p:nvPr>
        </p:nvSpPr>
        <p:spPr/>
        <p:txBody>
          <a:bodyPr>
            <a:normAutofit fontScale="92500" lnSpcReduction="10000"/>
          </a:bodyPr>
          <a:lstStyle/>
          <a:p>
            <a:pPr algn="just">
              <a:buFontTx/>
              <a:buChar char="-"/>
            </a:pPr>
            <a:r>
              <a:rPr lang="fr-FR" dirty="0" smtClean="0"/>
              <a:t>Renforcement du clivage entre les deux types d'agricultures : </a:t>
            </a:r>
          </a:p>
          <a:p>
            <a:pPr lvl="1" algn="just">
              <a:buFontTx/>
              <a:buChar char="-"/>
            </a:pPr>
            <a:r>
              <a:rPr lang="fr-FR" sz="1800" dirty="0" smtClean="0"/>
              <a:t>Des agricultures intégrées au marché </a:t>
            </a:r>
            <a:r>
              <a:rPr lang="fr-FR" sz="1800" i="1" dirty="0" smtClean="0"/>
              <a:t>via </a:t>
            </a:r>
            <a:r>
              <a:rPr lang="fr-FR" sz="1800" dirty="0" smtClean="0"/>
              <a:t>les exigences imposées par la PAC (de statut familial et/entrepreneurial) </a:t>
            </a:r>
          </a:p>
          <a:p>
            <a:pPr lvl="1" algn="just">
              <a:buFontTx/>
              <a:buChar char="-"/>
            </a:pPr>
            <a:endParaRPr lang="fr-FR" sz="1800" dirty="0" smtClean="0"/>
          </a:p>
          <a:p>
            <a:pPr lvl="1" algn="just">
              <a:buFontTx/>
              <a:buChar char="-"/>
            </a:pPr>
            <a:r>
              <a:rPr lang="fr-FR" sz="1800" dirty="0" smtClean="0"/>
              <a:t>Des agricultures repliées vers la satisfaction des besoins de consommation des familles </a:t>
            </a:r>
          </a:p>
          <a:p>
            <a:pPr lvl="2" algn="just">
              <a:buNone/>
            </a:pPr>
            <a:endParaRPr lang="fr-FR" dirty="0" smtClean="0"/>
          </a:p>
          <a:p>
            <a:pPr algn="just">
              <a:buNone/>
            </a:pPr>
            <a:r>
              <a:rPr lang="fr-FR" dirty="0" smtClean="0"/>
              <a:t>- 34% des exploitations familiales centre européennes « seraient » écartées du marché (partiellement ou totalement), soit 8% de plus qu’il y a 5 ans et 19% de plus qu’il y a 20. </a:t>
            </a:r>
          </a:p>
          <a:p>
            <a:pPr>
              <a:buNone/>
            </a:pPr>
            <a:r>
              <a:rPr lang="fr-FR" dirty="0" smtClean="0"/>
              <a:t> </a:t>
            </a:r>
          </a:p>
          <a:p>
            <a:endParaRPr lang="fr-F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non marchand.bmp"/>
          <p:cNvPicPr>
            <a:picLocks noGrp="1" noChangeAspect="1"/>
          </p:cNvPicPr>
          <p:nvPr>
            <p:ph sz="quarter" idx="1"/>
          </p:nvPr>
        </p:nvPicPr>
        <p:blipFill>
          <a:blip r:embed="rId2" cstate="print"/>
          <a:stretch>
            <a:fillRect/>
          </a:stretch>
        </p:blipFill>
        <p:spPr>
          <a:xfrm>
            <a:off x="179512" y="173561"/>
            <a:ext cx="4779788" cy="6684439"/>
          </a:xfrm>
        </p:spPr>
      </p:pic>
      <p:pic>
        <p:nvPicPr>
          <p:cNvPr id="5" name="Image 4" descr="S7302174.JPG"/>
          <p:cNvPicPr>
            <a:picLocks noChangeAspect="1"/>
          </p:cNvPicPr>
          <p:nvPr/>
        </p:nvPicPr>
        <p:blipFill>
          <a:blip r:embed="rId3" cstate="print"/>
          <a:stretch>
            <a:fillRect/>
          </a:stretch>
        </p:blipFill>
        <p:spPr>
          <a:xfrm>
            <a:off x="5508104" y="2060848"/>
            <a:ext cx="2915816" cy="2186862"/>
          </a:xfrm>
          <a:prstGeom prst="rect">
            <a:avLst/>
          </a:prstGeom>
        </p:spPr>
      </p:pic>
      <p:pic>
        <p:nvPicPr>
          <p:cNvPr id="6" name="Image 5" descr="S7302054.JPG"/>
          <p:cNvPicPr>
            <a:picLocks noChangeAspect="1"/>
          </p:cNvPicPr>
          <p:nvPr/>
        </p:nvPicPr>
        <p:blipFill>
          <a:blip r:embed="rId4" cstate="print"/>
          <a:stretch>
            <a:fillRect/>
          </a:stretch>
        </p:blipFill>
        <p:spPr>
          <a:xfrm>
            <a:off x="5508104" y="4293096"/>
            <a:ext cx="2952328" cy="2214246"/>
          </a:xfrm>
          <a:prstGeom prst="rect">
            <a:avLst/>
          </a:prstGeom>
        </p:spPr>
      </p:pic>
      <p:pic>
        <p:nvPicPr>
          <p:cNvPr id="1026" name="Picture 2" descr="C:\Users\pascal\Documents\Pascal\programme GILIBERT + erasmus vilnius\lituanie2014\P6172211.JPG"/>
          <p:cNvPicPr>
            <a:picLocks noChangeAspect="1" noChangeArrowheads="1"/>
          </p:cNvPicPr>
          <p:nvPr/>
        </p:nvPicPr>
        <p:blipFill>
          <a:blip r:embed="rId5" cstate="print"/>
          <a:srcRect/>
          <a:stretch>
            <a:fillRect/>
          </a:stretch>
        </p:blipFill>
        <p:spPr bwMode="auto">
          <a:xfrm>
            <a:off x="5508104" y="332656"/>
            <a:ext cx="2880319" cy="2126359"/>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548680"/>
            <a:ext cx="8229600" cy="1143000"/>
          </a:xfrm>
        </p:spPr>
        <p:txBody>
          <a:bodyPr>
            <a:normAutofit fontScale="90000"/>
          </a:bodyPr>
          <a:lstStyle/>
          <a:p>
            <a:pPr lvl="0"/>
            <a:r>
              <a:rPr lang="fr-FR" dirty="0" smtClean="0"/>
              <a:t>Les causes du maintien de l’agriculture semi-vivrière  : </a:t>
            </a:r>
            <a:r>
              <a:rPr lang="fr-FR" dirty="0" smtClean="0"/>
              <a:t>l’histoire chaotique des campagnes</a:t>
            </a:r>
            <a:r>
              <a:rPr lang="fr-FR" dirty="0" smtClean="0"/>
              <a:t/>
            </a:r>
            <a:br>
              <a:rPr lang="fr-FR" dirty="0" smtClean="0"/>
            </a:br>
            <a:endParaRPr lang="fr-FR" dirty="0"/>
          </a:p>
        </p:txBody>
      </p:sp>
      <p:sp>
        <p:nvSpPr>
          <p:cNvPr id="3" name="Espace réservé du contenu 2"/>
          <p:cNvSpPr>
            <a:spLocks noGrp="1"/>
          </p:cNvSpPr>
          <p:nvPr>
            <p:ph sz="quarter" idx="1"/>
          </p:nvPr>
        </p:nvSpPr>
        <p:spPr>
          <a:xfrm>
            <a:off x="467544" y="1772816"/>
            <a:ext cx="8229600" cy="4709160"/>
          </a:xfrm>
        </p:spPr>
        <p:txBody>
          <a:bodyPr>
            <a:normAutofit fontScale="70000" lnSpcReduction="20000"/>
          </a:bodyPr>
          <a:lstStyle/>
          <a:p>
            <a:pPr lvl="0">
              <a:buFontTx/>
              <a:buChar char="-"/>
            </a:pPr>
            <a:r>
              <a:rPr lang="fr-FR" dirty="0" smtClean="0"/>
              <a:t>La présence historique d’une petite paysannerie du 19</a:t>
            </a:r>
            <a:r>
              <a:rPr lang="fr-FR" baseline="30000" dirty="0" smtClean="0"/>
              <a:t>ème</a:t>
            </a:r>
            <a:r>
              <a:rPr lang="fr-FR" dirty="0" smtClean="0"/>
              <a:t> qui a survécu au communisme (Pologne), protégée du marché mais non modernisée</a:t>
            </a:r>
          </a:p>
          <a:p>
            <a:pPr lvl="0">
              <a:buFontTx/>
              <a:buChar char="-"/>
            </a:pPr>
            <a:endParaRPr lang="fr-FR" dirty="0" smtClean="0"/>
          </a:p>
          <a:p>
            <a:pPr lvl="0">
              <a:buFontTx/>
              <a:buChar char="-"/>
            </a:pPr>
            <a:r>
              <a:rPr lang="fr-FR" dirty="0" smtClean="0"/>
              <a:t>Un démantèlement brutal des grandes exploitations collectivistes (fortement bousculées par la libéralisation des marchés)</a:t>
            </a:r>
          </a:p>
          <a:p>
            <a:pPr lvl="0">
              <a:buFontTx/>
              <a:buChar char="-"/>
            </a:pPr>
            <a:endParaRPr lang="fr-FR" dirty="0" smtClean="0"/>
          </a:p>
          <a:p>
            <a:pPr lvl="0">
              <a:buFontTx/>
              <a:buChar char="-"/>
            </a:pPr>
            <a:r>
              <a:rPr lang="fr-FR" b="1" dirty="0" smtClean="0"/>
              <a:t>Une restitution des terres aux anciens propriétaires devenus des citadins sans liens directs avec l’agriculture (sauf RT et Slovaquie) </a:t>
            </a:r>
          </a:p>
          <a:p>
            <a:pPr lvl="0">
              <a:buNone/>
            </a:pPr>
            <a:r>
              <a:rPr lang="fr-FR" dirty="0" smtClean="0"/>
              <a:t> </a:t>
            </a:r>
          </a:p>
          <a:p>
            <a:pPr lvl="0">
              <a:buFontTx/>
              <a:buChar char="-"/>
            </a:pPr>
            <a:r>
              <a:rPr lang="fr-FR" b="1" dirty="0" smtClean="0"/>
              <a:t>Une appropriation individuelle des terres prenant une valeur de plus en plus patrimoniale</a:t>
            </a:r>
          </a:p>
          <a:p>
            <a:pPr lvl="0">
              <a:buFontTx/>
              <a:buChar char="-"/>
            </a:pPr>
            <a:endParaRPr lang="fr-FR" dirty="0" smtClean="0"/>
          </a:p>
          <a:p>
            <a:pPr lvl="0">
              <a:buFontTx/>
              <a:buChar char="-"/>
            </a:pPr>
            <a:r>
              <a:rPr lang="fr-FR" dirty="0" smtClean="0"/>
              <a:t>Une importante déconcentration du mode d’exploitation des terres inadaptée à la compétitive  agricole</a:t>
            </a:r>
          </a:p>
          <a:p>
            <a:pPr lvl="0">
              <a:buFontTx/>
              <a:buChar char="-"/>
            </a:pPr>
            <a:endParaRPr lang="fr-FR" dirty="0" smtClean="0"/>
          </a:p>
          <a:p>
            <a:pPr lvl="0">
              <a:buFontTx/>
              <a:buChar char="-"/>
            </a:pPr>
            <a:r>
              <a:rPr lang="fr-FR" dirty="0" smtClean="0"/>
              <a:t>Une insécurité économique et un repli sur la part foncière.</a:t>
            </a:r>
          </a:p>
          <a:p>
            <a:pPr lvl="0">
              <a:buFontTx/>
              <a:buChar char="-"/>
            </a:pPr>
            <a:endParaRPr lang="fr-FR" dirty="0" smtClean="0"/>
          </a:p>
          <a:p>
            <a:endParaRPr lang="fr-FR"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692696"/>
            <a:ext cx="8534400" cy="758952"/>
          </a:xfrm>
        </p:spPr>
        <p:txBody>
          <a:bodyPr>
            <a:normAutofit fontScale="90000"/>
          </a:bodyPr>
          <a:lstStyle/>
          <a:p>
            <a:pPr lvl="0"/>
            <a:r>
              <a:rPr lang="fr-FR" dirty="0" smtClean="0"/>
              <a:t>Les causes du maintien de l’agriculture semi-vivrière  : un rôle indirect des politiques </a:t>
            </a:r>
            <a:r>
              <a:rPr lang="fr-FR" dirty="0" smtClean="0"/>
              <a:t>publiques</a:t>
            </a:r>
            <a:endParaRPr lang="fr-FR" dirty="0"/>
          </a:p>
        </p:txBody>
      </p:sp>
      <p:sp>
        <p:nvSpPr>
          <p:cNvPr id="3" name="Espace réservé du contenu 2"/>
          <p:cNvSpPr>
            <a:spLocks noGrp="1"/>
          </p:cNvSpPr>
          <p:nvPr>
            <p:ph sz="quarter" idx="1"/>
          </p:nvPr>
        </p:nvSpPr>
        <p:spPr/>
        <p:txBody>
          <a:bodyPr>
            <a:normAutofit fontScale="62500" lnSpcReduction="20000"/>
          </a:bodyPr>
          <a:lstStyle/>
          <a:p>
            <a:pPr>
              <a:buFontTx/>
              <a:buChar char="-"/>
            </a:pPr>
            <a:r>
              <a:rPr lang="fr-FR" dirty="0" smtClean="0"/>
              <a:t>Des politiques d’incitation au « départ » sans véritable effet (dans le cadre de PHARE et SAPARD)</a:t>
            </a:r>
          </a:p>
          <a:p>
            <a:pPr>
              <a:buFontTx/>
              <a:buChar char="-"/>
            </a:pPr>
            <a:endParaRPr lang="fr-FR" dirty="0" smtClean="0"/>
          </a:p>
          <a:p>
            <a:pPr lvl="1">
              <a:buFontTx/>
              <a:buChar char="-"/>
            </a:pPr>
            <a:r>
              <a:rPr lang="fr-FR" dirty="0" smtClean="0"/>
              <a:t>Une mise en place d’un « seuil » de </a:t>
            </a:r>
            <a:r>
              <a:rPr lang="fr-FR" b="1" dirty="0" smtClean="0"/>
              <a:t>reconnaissance institutionnelle </a:t>
            </a:r>
            <a:r>
              <a:rPr lang="fr-FR" dirty="0" smtClean="0"/>
              <a:t>de l’exploitation agricole (5 ha. en Hongrie, 3 ha. en Lituanie, etc.)</a:t>
            </a:r>
          </a:p>
          <a:p>
            <a:pPr>
              <a:buFontTx/>
              <a:buChar char="-"/>
            </a:pPr>
            <a:endParaRPr lang="fr-FR" dirty="0" smtClean="0"/>
          </a:p>
          <a:p>
            <a:pPr>
              <a:buFontTx/>
              <a:buChar char="-"/>
            </a:pPr>
            <a:r>
              <a:rPr lang="fr-FR" dirty="0" smtClean="0"/>
              <a:t>Des politiques agricoles « sectorielles » et non territoriales</a:t>
            </a:r>
          </a:p>
          <a:p>
            <a:pPr>
              <a:buFontTx/>
              <a:buChar char="-"/>
            </a:pPr>
            <a:endParaRPr lang="fr-FR" dirty="0" smtClean="0"/>
          </a:p>
          <a:p>
            <a:pPr lvl="1">
              <a:buFontTx/>
              <a:buChar char="-"/>
            </a:pPr>
            <a:r>
              <a:rPr lang="fr-FR" dirty="0" smtClean="0"/>
              <a:t>Une répartition des soutiens du premier pilier de la PAC s’organisant au prorata des surfaces (profitant aux grandes structures)</a:t>
            </a:r>
          </a:p>
          <a:p>
            <a:pPr>
              <a:buNone/>
            </a:pPr>
            <a:endParaRPr lang="fr-FR" dirty="0" smtClean="0"/>
          </a:p>
          <a:p>
            <a:pPr lvl="1">
              <a:buFontTx/>
              <a:buChar char="-"/>
            </a:pPr>
            <a:r>
              <a:rPr lang="fr-FR" dirty="0" smtClean="0"/>
              <a:t>Une volonté des Etats à favoriser le regroupement en coopérative non suivi des faits </a:t>
            </a:r>
          </a:p>
          <a:p>
            <a:pPr>
              <a:buFontTx/>
              <a:buChar char="-"/>
            </a:pPr>
            <a:endParaRPr lang="fr-FR" dirty="0" smtClean="0"/>
          </a:p>
          <a:p>
            <a:pPr>
              <a:buFontTx/>
              <a:buChar char="-"/>
            </a:pPr>
            <a:r>
              <a:rPr lang="fr-FR" dirty="0" smtClean="0"/>
              <a:t>Des politiques territoriales « de développement rural » limitées au programme LEADER</a:t>
            </a:r>
          </a:p>
          <a:p>
            <a:pPr>
              <a:buFontTx/>
              <a:buChar char="-"/>
            </a:pPr>
            <a:endParaRPr lang="fr-FR" dirty="0" smtClean="0"/>
          </a:p>
          <a:p>
            <a:pPr>
              <a:buFontTx/>
              <a:buChar char="-"/>
            </a:pPr>
            <a:r>
              <a:rPr lang="fr-FR" dirty="0" smtClean="0"/>
              <a:t>Une progressive mise en place d’une politique sociale de lutte contre l’exc</a:t>
            </a:r>
            <a:r>
              <a:rPr lang="fr-FR" dirty="0" smtClean="0"/>
              <a:t>lusion….. </a:t>
            </a:r>
            <a:r>
              <a:rPr lang="fr-FR" dirty="0" err="1" smtClean="0"/>
              <a:t>e</a:t>
            </a:r>
            <a:r>
              <a:rPr lang="fr-FR" dirty="0" err="1" smtClean="0"/>
              <a:t>xcluante</a:t>
            </a:r>
            <a:r>
              <a:rPr lang="fr-FR" dirty="0" smtClean="0"/>
              <a:t>!!!</a:t>
            </a:r>
            <a:endParaRPr lang="fr-FR" dirty="0" smtClean="0"/>
          </a:p>
          <a:p>
            <a:pPr>
              <a:buFontTx/>
              <a:buChar char="-"/>
            </a:pPr>
            <a:endParaRPr lang="fr-FR" dirty="0" smtClean="0"/>
          </a:p>
          <a:p>
            <a:pPr>
              <a:buFontTx/>
              <a:buChar char="-"/>
            </a:pPr>
            <a:endParaRPr lang="fr-FR" dirty="0" smtClean="0"/>
          </a:p>
          <a:p>
            <a:pPr>
              <a:buFontTx/>
              <a:buChar char="-"/>
            </a:pPr>
            <a:endParaRPr lang="fr-FR" dirty="0" smtClean="0"/>
          </a:p>
          <a:p>
            <a:pPr>
              <a:buFontTx/>
              <a:buChar char="-"/>
            </a:pPr>
            <a:endParaRPr lang="fr-F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476672"/>
            <a:ext cx="8229600" cy="1143000"/>
          </a:xfrm>
        </p:spPr>
        <p:txBody>
          <a:bodyPr>
            <a:noAutofit/>
          </a:bodyPr>
          <a:lstStyle/>
          <a:p>
            <a:r>
              <a:rPr lang="fr-FR" sz="2400" dirty="0" smtClean="0"/>
              <a:t>Les causes du maintien de l’agriculture semi-vivrière  : L'importance du patrimoine foncier dans la "stratégie de repli agricole"</a:t>
            </a:r>
            <a:br>
              <a:rPr lang="fr-FR" sz="2400" dirty="0" smtClean="0"/>
            </a:br>
            <a:endParaRPr lang="fr-FR" sz="2400" dirty="0"/>
          </a:p>
        </p:txBody>
      </p:sp>
      <p:sp>
        <p:nvSpPr>
          <p:cNvPr id="3" name="Espace réservé du contenu 2"/>
          <p:cNvSpPr>
            <a:spLocks noGrp="1"/>
          </p:cNvSpPr>
          <p:nvPr>
            <p:ph sz="quarter" idx="1"/>
          </p:nvPr>
        </p:nvSpPr>
        <p:spPr>
          <a:xfrm>
            <a:off x="467544" y="1772816"/>
            <a:ext cx="8229600" cy="4709160"/>
          </a:xfrm>
        </p:spPr>
        <p:txBody>
          <a:bodyPr>
            <a:normAutofit fontScale="70000" lnSpcReduction="20000"/>
          </a:bodyPr>
          <a:lstStyle/>
          <a:p>
            <a:pPr>
              <a:buFontTx/>
              <a:buChar char="-"/>
            </a:pPr>
            <a:r>
              <a:rPr lang="fr-FR" dirty="0" smtClean="0"/>
              <a:t>Des</a:t>
            </a:r>
            <a:r>
              <a:rPr lang="fr-FR" i="1" dirty="0" smtClean="0"/>
              <a:t> </a:t>
            </a:r>
            <a:r>
              <a:rPr lang="fr-FR" dirty="0" smtClean="0"/>
              <a:t>exploitations semi-vivrières de moins de 1 ha. en moyenne. </a:t>
            </a:r>
          </a:p>
          <a:p>
            <a:pPr>
              <a:buFontTx/>
              <a:buChar char="-"/>
            </a:pPr>
            <a:endParaRPr lang="fr-FR" dirty="0" smtClean="0"/>
          </a:p>
          <a:p>
            <a:pPr>
              <a:buFontTx/>
              <a:buChar char="-"/>
            </a:pPr>
            <a:r>
              <a:rPr lang="fr-FR" dirty="0" smtClean="0"/>
              <a:t>Des exploitations fonctionnant exclusivement en faire valoir direct. </a:t>
            </a:r>
          </a:p>
          <a:p>
            <a:pPr>
              <a:buFontTx/>
              <a:buChar char="-"/>
            </a:pPr>
            <a:endParaRPr lang="fr-FR" dirty="0" smtClean="0"/>
          </a:p>
          <a:p>
            <a:pPr lvl="0">
              <a:buFontTx/>
              <a:buChar char="-"/>
            </a:pPr>
            <a:r>
              <a:rPr lang="fr-FR" dirty="0" smtClean="0"/>
              <a:t>Des propriétaires majoritairement âgés (plus de 50% ont au moins 70 ans)…..</a:t>
            </a:r>
          </a:p>
          <a:p>
            <a:pPr lvl="0">
              <a:buFontTx/>
              <a:buChar char="-"/>
            </a:pPr>
            <a:endParaRPr lang="fr-FR" dirty="0" smtClean="0"/>
          </a:p>
          <a:p>
            <a:pPr lvl="0">
              <a:buFontTx/>
              <a:buChar char="-"/>
            </a:pPr>
            <a:r>
              <a:rPr lang="fr-FR" dirty="0" smtClean="0"/>
              <a:t>…. Mais une dynamique qui concerne désormais des populations plus jeunes (32% ont moins de 25 ans). </a:t>
            </a:r>
          </a:p>
          <a:p>
            <a:pPr lvl="0">
              <a:buFontTx/>
              <a:buChar char="-"/>
            </a:pPr>
            <a:endParaRPr lang="fr-FR" dirty="0" smtClean="0"/>
          </a:p>
          <a:p>
            <a:pPr lvl="0">
              <a:buFontTx/>
              <a:buChar char="-"/>
            </a:pPr>
            <a:r>
              <a:rPr lang="fr-FR" dirty="0" smtClean="0"/>
              <a:t>Une phase d’inactivité précédant le repli sur les terres héritées de leur famille. </a:t>
            </a:r>
          </a:p>
          <a:p>
            <a:pPr lvl="0">
              <a:buFontTx/>
              <a:buChar char="-"/>
            </a:pPr>
            <a:endParaRPr lang="fr-FR" dirty="0" smtClean="0"/>
          </a:p>
          <a:p>
            <a:pPr lvl="0">
              <a:buFontTx/>
              <a:buChar char="-"/>
            </a:pPr>
            <a:r>
              <a:rPr lang="fr-FR" dirty="0" smtClean="0"/>
              <a:t>De faibles capitaux physique et financier mobilisés sur ces exploitations </a:t>
            </a:r>
          </a:p>
          <a:p>
            <a:pPr>
              <a:buNone/>
            </a:pPr>
            <a:endParaRPr lang="fr-F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2400" dirty="0" smtClean="0"/>
              <a:t>Les causes du maintien de l’agriculture semi-vivrière  : un ménage de plus en plus recentré sur l’exploitation</a:t>
            </a:r>
            <a:endParaRPr lang="fr-FR" sz="2400" dirty="0"/>
          </a:p>
        </p:txBody>
      </p:sp>
      <p:sp>
        <p:nvSpPr>
          <p:cNvPr id="3" name="Espace réservé du contenu 2"/>
          <p:cNvSpPr>
            <a:spLocks noGrp="1"/>
          </p:cNvSpPr>
          <p:nvPr>
            <p:ph sz="quarter" idx="1"/>
          </p:nvPr>
        </p:nvSpPr>
        <p:spPr/>
        <p:txBody>
          <a:bodyPr>
            <a:normAutofit/>
          </a:bodyPr>
          <a:lstStyle/>
          <a:p>
            <a:pPr>
              <a:buNone/>
            </a:pPr>
            <a:r>
              <a:rPr lang="fr-FR" sz="1800" dirty="0" smtClean="0"/>
              <a:t>- 	Une disparition de la double activité généralisée pendant la période communiste </a:t>
            </a:r>
          </a:p>
          <a:p>
            <a:pPr>
              <a:buNone/>
            </a:pPr>
            <a:endParaRPr lang="fr-FR" sz="1800" dirty="0" smtClean="0"/>
          </a:p>
          <a:p>
            <a:pPr>
              <a:buFontTx/>
              <a:buChar char="-"/>
            </a:pPr>
            <a:r>
              <a:rPr lang="fr-FR" sz="1800" dirty="0" smtClean="0"/>
              <a:t>Faible stratégie de pluriactivité (par manque de capital, de demande sociale)</a:t>
            </a:r>
          </a:p>
          <a:p>
            <a:pPr>
              <a:buNone/>
            </a:pPr>
            <a:endParaRPr lang="fr-FR" sz="1800" dirty="0" smtClean="0"/>
          </a:p>
          <a:p>
            <a:pPr>
              <a:buFontTx/>
              <a:buChar char="-"/>
            </a:pPr>
            <a:r>
              <a:rPr lang="fr-FR" sz="1800" dirty="0" smtClean="0"/>
              <a:t>Disparition des "petits emplois publics de complément" offerts ponctuellement par les administrations locales</a:t>
            </a:r>
          </a:p>
          <a:p>
            <a:pPr lvl="0">
              <a:buFontTx/>
              <a:buChar char="-"/>
            </a:pPr>
            <a:endParaRPr lang="fr-FR" dirty="0" smtClean="0"/>
          </a:p>
          <a:p>
            <a:pPr>
              <a:buNone/>
            </a:pPr>
            <a:r>
              <a:rPr lang="fr-FR" dirty="0" smtClean="0"/>
              <a:t> </a:t>
            </a:r>
          </a:p>
          <a:p>
            <a:endParaRPr lang="fr-FR" dirty="0"/>
          </a:p>
        </p:txBody>
      </p:sp>
      <p:pic>
        <p:nvPicPr>
          <p:cNvPr id="4" name="Picture 2" descr="C:\Users\pascal\Documents\Pascal\projet MTA\mission pecs 2014\photos2014\IMG_0449.JPG"/>
          <p:cNvPicPr>
            <a:picLocks noChangeAspect="1" noChangeArrowheads="1"/>
          </p:cNvPicPr>
          <p:nvPr/>
        </p:nvPicPr>
        <p:blipFill>
          <a:blip r:embed="rId2" cstate="print"/>
          <a:srcRect/>
          <a:stretch>
            <a:fillRect/>
          </a:stretch>
        </p:blipFill>
        <p:spPr bwMode="auto">
          <a:xfrm>
            <a:off x="6156176" y="4293096"/>
            <a:ext cx="2699407" cy="2016224"/>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2400" dirty="0" smtClean="0"/>
              <a:t>Les causes du maintien de l’agriculture semi-vivrière  : des qualifications humaines sans lien avec l’agriculture</a:t>
            </a:r>
            <a:endParaRPr lang="fr-FR" sz="2400" dirty="0"/>
          </a:p>
        </p:txBody>
      </p:sp>
      <p:sp>
        <p:nvSpPr>
          <p:cNvPr id="3" name="Espace réservé du contenu 2"/>
          <p:cNvSpPr>
            <a:spLocks noGrp="1"/>
          </p:cNvSpPr>
          <p:nvPr>
            <p:ph sz="quarter" idx="1"/>
          </p:nvPr>
        </p:nvSpPr>
        <p:spPr>
          <a:xfrm>
            <a:off x="323528" y="1628800"/>
            <a:ext cx="8503920" cy="4572000"/>
          </a:xfrm>
        </p:spPr>
        <p:txBody>
          <a:bodyPr>
            <a:normAutofit/>
          </a:bodyPr>
          <a:lstStyle/>
          <a:p>
            <a:pPr lvl="0">
              <a:buFontTx/>
              <a:buChar char="-"/>
            </a:pPr>
            <a:r>
              <a:rPr lang="fr-FR" sz="2200" dirty="0" smtClean="0"/>
              <a:t>Un niveau de formation généralement élevé….</a:t>
            </a:r>
          </a:p>
          <a:p>
            <a:pPr lvl="0">
              <a:buFontTx/>
              <a:buChar char="-"/>
            </a:pPr>
            <a:endParaRPr lang="fr-FR" sz="2200" dirty="0" smtClean="0"/>
          </a:p>
          <a:p>
            <a:pPr lvl="0">
              <a:buNone/>
            </a:pPr>
            <a:r>
              <a:rPr lang="fr-FR" sz="2200" dirty="0" smtClean="0"/>
              <a:t>-…….mais des niveaux de qualification qui n'ont aucun lien avec l'activité agricole. </a:t>
            </a:r>
          </a:p>
          <a:p>
            <a:pPr lvl="0">
              <a:buNone/>
            </a:pPr>
            <a:endParaRPr lang="fr-FR" sz="2200" dirty="0" smtClean="0"/>
          </a:p>
          <a:p>
            <a:pPr lvl="0">
              <a:buNone/>
            </a:pPr>
            <a:r>
              <a:rPr lang="fr-FR" sz="2200" dirty="0" smtClean="0"/>
              <a:t>- Une action des Etats vers l'amélioration du capital humain (formation, renforcement des capacités, etc.), mais des dispositifs inaccessibles à une population en voie de marginalisation professionnelle et sociale.</a:t>
            </a:r>
          </a:p>
          <a:p>
            <a:pPr>
              <a:buNone/>
            </a:pPr>
            <a:r>
              <a:rPr lang="fr-FR" dirty="0" smtClean="0"/>
              <a:t> </a:t>
            </a:r>
          </a:p>
          <a:p>
            <a:endParaRPr lang="fr-FR" dirty="0"/>
          </a:p>
        </p:txBody>
      </p:sp>
      <p:pic>
        <p:nvPicPr>
          <p:cNvPr id="4" name="Picture 2" descr="C:\Users\pascal\Documents\Pascal\programme GILIBERT + erasmus vilnius\lituanie2014\P6172211.JPG"/>
          <p:cNvPicPr>
            <a:picLocks noChangeAspect="1" noChangeArrowheads="1"/>
          </p:cNvPicPr>
          <p:nvPr/>
        </p:nvPicPr>
        <p:blipFill>
          <a:blip r:embed="rId2" cstate="print"/>
          <a:srcRect/>
          <a:stretch>
            <a:fillRect/>
          </a:stretch>
        </p:blipFill>
        <p:spPr bwMode="auto">
          <a:xfrm>
            <a:off x="6263681" y="4731641"/>
            <a:ext cx="2880319" cy="2126359"/>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p:txBody>
          <a:bodyPr>
            <a:normAutofit fontScale="90000"/>
          </a:bodyPr>
          <a:lstStyle/>
          <a:p>
            <a:r>
              <a:rPr lang="fr-FR" sz="2400" dirty="0" smtClean="0"/>
              <a:t>Les causes du maintien de l’agriculture semi-vivrière  : une dotation en capital financier par apport migratoire qui s'amenuise</a:t>
            </a:r>
            <a:endParaRPr lang="fr-FR" sz="2400" dirty="0"/>
          </a:p>
        </p:txBody>
      </p:sp>
      <p:sp>
        <p:nvSpPr>
          <p:cNvPr id="3" name="Espace réservé du contenu 2"/>
          <p:cNvSpPr>
            <a:spLocks noGrp="1"/>
          </p:cNvSpPr>
          <p:nvPr>
            <p:ph sz="quarter" idx="1"/>
          </p:nvPr>
        </p:nvSpPr>
        <p:spPr/>
        <p:txBody>
          <a:bodyPr>
            <a:normAutofit fontScale="92500" lnSpcReduction="20000"/>
          </a:bodyPr>
          <a:lstStyle/>
          <a:p>
            <a:pPr lvl="0">
              <a:buNone/>
            </a:pPr>
            <a:r>
              <a:rPr lang="fr-FR" dirty="0" smtClean="0"/>
              <a:t>- Une émigration d’une partie des individus du groupe familial fortement réduite avec la crise du milieu des années 2000. </a:t>
            </a:r>
          </a:p>
          <a:p>
            <a:pPr>
              <a:buNone/>
            </a:pPr>
            <a:endParaRPr lang="fr-FR" dirty="0" smtClean="0"/>
          </a:p>
          <a:p>
            <a:pPr>
              <a:buNone/>
            </a:pPr>
            <a:r>
              <a:rPr lang="fr-FR" dirty="0" smtClean="0"/>
              <a:t>- Une chute des transferts de fonds des émigrés (essentiellement en provenance du Royaume-Uni, des Pays-Bas, de l'Irlande, du Danemark et des Etats-Unis)</a:t>
            </a:r>
          </a:p>
          <a:p>
            <a:pPr>
              <a:buNone/>
            </a:pPr>
            <a:endParaRPr lang="fr-FR" dirty="0" smtClean="0"/>
          </a:p>
          <a:p>
            <a:pPr>
              <a:buNone/>
            </a:pPr>
            <a:r>
              <a:rPr lang="fr-FR" dirty="0" smtClean="0"/>
              <a:t>- Des conditions d’émigration fortement dégradées (les fonds nécessaires prélevés sur les revenus et le capital de l'exploitation agricole auraient doublé en 20 ans alors que le revenu moyen aurait diminué d’un tiers dans tous les NEM)</a:t>
            </a:r>
          </a:p>
          <a:p>
            <a:endParaRPr lang="fr-FR"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l">
  <a:themeElements>
    <a:clrScheme name="Civil">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l">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l">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2853</TotalTime>
  <Words>555</Words>
  <Application>Microsoft Office PowerPoint</Application>
  <PresentationFormat>Affichage à l'écran (4:3)</PresentationFormat>
  <Paragraphs>101</Paragraphs>
  <Slides>13</Slides>
  <Notes>0</Notes>
  <HiddenSlides>1</HiddenSlides>
  <MMClips>0</MMClips>
  <ScaleCrop>false</ScaleCrop>
  <HeadingPairs>
    <vt:vector size="4" baseType="variant">
      <vt:variant>
        <vt:lpstr>Thème</vt:lpstr>
      </vt:variant>
      <vt:variant>
        <vt:i4>1</vt:i4>
      </vt:variant>
      <vt:variant>
        <vt:lpstr>Titres des diapositives</vt:lpstr>
      </vt:variant>
      <vt:variant>
        <vt:i4>13</vt:i4>
      </vt:variant>
    </vt:vector>
  </HeadingPairs>
  <TitlesOfParts>
    <vt:vector size="14" baseType="lpstr">
      <vt:lpstr>Civil</vt:lpstr>
      <vt:lpstr>Diapositive 1</vt:lpstr>
      <vt:lpstr>Diapositive 2</vt:lpstr>
      <vt:lpstr>Diapositive 3</vt:lpstr>
      <vt:lpstr>Une réalité de la « paysannerie centre européenne »</vt:lpstr>
      <vt:lpstr>Diapositive 5</vt:lpstr>
      <vt:lpstr>Une réalité de la « paysannerie centre européenne »</vt:lpstr>
      <vt:lpstr>Diapositive 7</vt:lpstr>
      <vt:lpstr>Les causes du maintien de l’agriculture semi-vivrière  : l’histoire chaotique des campagnes </vt:lpstr>
      <vt:lpstr>Les causes du maintien de l’agriculture semi-vivrière  : un rôle indirect des politiques publiques</vt:lpstr>
      <vt:lpstr>Les causes du maintien de l’agriculture semi-vivrière  : L'importance du patrimoine foncier dans la "stratégie de repli agricole" </vt:lpstr>
      <vt:lpstr>Les causes du maintien de l’agriculture semi-vivrière  : un ménage de plus en plus recentré sur l’exploitation</vt:lpstr>
      <vt:lpstr>Les causes du maintien de l’agriculture semi-vivrière  : des qualifications humaines sans lien avec l’agriculture</vt:lpstr>
      <vt:lpstr>Les causes du maintien de l’agriculture semi-vivrière  : une dotation en capital financier par apport migratoire qui s'amenuise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pascal</dc:creator>
  <cp:lastModifiedBy>pascal</cp:lastModifiedBy>
  <cp:revision>337</cp:revision>
  <dcterms:created xsi:type="dcterms:W3CDTF">2010-03-16T10:30:13Z</dcterms:created>
  <dcterms:modified xsi:type="dcterms:W3CDTF">2014-11-05T13:14:26Z</dcterms:modified>
</cp:coreProperties>
</file>